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315" r:id="rId2"/>
    <p:sldId id="778" r:id="rId3"/>
    <p:sldId id="806" r:id="rId4"/>
    <p:sldId id="763" r:id="rId5"/>
    <p:sldId id="842" r:id="rId6"/>
    <p:sldId id="843" r:id="rId7"/>
    <p:sldId id="844" r:id="rId8"/>
    <p:sldId id="845" r:id="rId9"/>
    <p:sldId id="846" r:id="rId10"/>
    <p:sldId id="374" r:id="rId11"/>
    <p:sldId id="848" r:id="rId12"/>
    <p:sldId id="410" r:id="rId13"/>
    <p:sldId id="370" r:id="rId14"/>
    <p:sldId id="359" r:id="rId15"/>
    <p:sldId id="805" r:id="rId16"/>
    <p:sldId id="807" r:id="rId17"/>
    <p:sldId id="820" r:id="rId18"/>
    <p:sldId id="851" r:id="rId19"/>
    <p:sldId id="847" r:id="rId20"/>
    <p:sldId id="821" r:id="rId21"/>
    <p:sldId id="822" r:id="rId22"/>
    <p:sldId id="823" r:id="rId23"/>
    <p:sldId id="852" r:id="rId24"/>
    <p:sldId id="808" r:id="rId25"/>
    <p:sldId id="815" r:id="rId26"/>
    <p:sldId id="849" r:id="rId27"/>
    <p:sldId id="825" r:id="rId28"/>
    <p:sldId id="824" r:id="rId29"/>
    <p:sldId id="853" r:id="rId30"/>
    <p:sldId id="854" r:id="rId31"/>
    <p:sldId id="855" r:id="rId32"/>
    <p:sldId id="816" r:id="rId33"/>
    <p:sldId id="827" r:id="rId34"/>
    <p:sldId id="856" r:id="rId35"/>
    <p:sldId id="857" r:id="rId36"/>
    <p:sldId id="858" r:id="rId37"/>
    <p:sldId id="859" r:id="rId38"/>
    <p:sldId id="860" r:id="rId39"/>
    <p:sldId id="829" r:id="rId40"/>
    <p:sldId id="817" r:id="rId41"/>
    <p:sldId id="833" r:id="rId42"/>
    <p:sldId id="834" r:id="rId43"/>
    <p:sldId id="831" r:id="rId44"/>
    <p:sldId id="818" r:id="rId45"/>
    <p:sldId id="835" r:id="rId46"/>
    <p:sldId id="840" r:id="rId47"/>
    <p:sldId id="841" r:id="rId48"/>
    <p:sldId id="862" r:id="rId49"/>
    <p:sldId id="836" r:id="rId50"/>
    <p:sldId id="837" r:id="rId51"/>
    <p:sldId id="832" r:id="rId52"/>
    <p:sldId id="861" r:id="rId53"/>
    <p:sldId id="4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778"/>
            <p14:sldId id="806"/>
            <p14:sldId id="763"/>
            <p14:sldId id="842"/>
            <p14:sldId id="843"/>
            <p14:sldId id="844"/>
            <p14:sldId id="845"/>
            <p14:sldId id="846"/>
            <p14:sldId id="374"/>
            <p14:sldId id="848"/>
            <p14:sldId id="410"/>
            <p14:sldId id="370"/>
            <p14:sldId id="359"/>
            <p14:sldId id="805"/>
            <p14:sldId id="807"/>
            <p14:sldId id="820"/>
            <p14:sldId id="851"/>
            <p14:sldId id="847"/>
            <p14:sldId id="821"/>
            <p14:sldId id="822"/>
            <p14:sldId id="823"/>
            <p14:sldId id="852"/>
            <p14:sldId id="808"/>
            <p14:sldId id="815"/>
            <p14:sldId id="849"/>
            <p14:sldId id="825"/>
            <p14:sldId id="824"/>
            <p14:sldId id="853"/>
            <p14:sldId id="854"/>
            <p14:sldId id="855"/>
            <p14:sldId id="816"/>
            <p14:sldId id="827"/>
            <p14:sldId id="856"/>
            <p14:sldId id="857"/>
            <p14:sldId id="858"/>
            <p14:sldId id="859"/>
            <p14:sldId id="860"/>
            <p14:sldId id="829"/>
            <p14:sldId id="817"/>
            <p14:sldId id="833"/>
            <p14:sldId id="834"/>
            <p14:sldId id="831"/>
            <p14:sldId id="818"/>
            <p14:sldId id="835"/>
            <p14:sldId id="840"/>
            <p14:sldId id="841"/>
            <p14:sldId id="862"/>
            <p14:sldId id="836"/>
            <p14:sldId id="837"/>
            <p14:sldId id="832"/>
            <p14:sldId id="861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788" autoAdjust="0"/>
  </p:normalViewPr>
  <p:slideViewPr>
    <p:cSldViewPr snapToGrid="0">
      <p:cViewPr varScale="1">
        <p:scale>
          <a:sx n="91" d="100"/>
          <a:sy n="91" d="100"/>
        </p:scale>
        <p:origin x="12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45A2242F-706C-4D97-9CC8-FD4C0585434B}"/>
    <pc:docChg chg="undo custSel addSld modSld sldOrd modSection">
      <pc:chgData name="Austin, Wes" userId="af0a08d3-450a-44fe-af25-05348afc4137" providerId="ADAL" clId="{45A2242F-706C-4D97-9CC8-FD4C0585434B}" dt="2022-11-14T20:54:49.003" v="4249" actId="20577"/>
      <pc:docMkLst>
        <pc:docMk/>
      </pc:docMkLst>
      <pc:sldChg chg="ord">
        <pc:chgData name="Austin, Wes" userId="af0a08d3-450a-44fe-af25-05348afc4137" providerId="ADAL" clId="{45A2242F-706C-4D97-9CC8-FD4C0585434B}" dt="2022-11-14T20:07:28.184" v="3692"/>
        <pc:sldMkLst>
          <pc:docMk/>
          <pc:sldMk cId="2663486832" sldId="374"/>
        </pc:sldMkLst>
      </pc:sldChg>
      <pc:sldChg chg="modSp mod">
        <pc:chgData name="Austin, Wes" userId="af0a08d3-450a-44fe-af25-05348afc4137" providerId="ADAL" clId="{45A2242F-706C-4D97-9CC8-FD4C0585434B}" dt="2022-11-14T20:08:44.637" v="3695" actId="1076"/>
        <pc:sldMkLst>
          <pc:docMk/>
          <pc:sldMk cId="1941216725" sldId="410"/>
        </pc:sldMkLst>
        <pc:spChg chg="mod">
          <ac:chgData name="Austin, Wes" userId="af0a08d3-450a-44fe-af25-05348afc4137" providerId="ADAL" clId="{45A2242F-706C-4D97-9CC8-FD4C0585434B}" dt="2022-11-14T20:08:44.637" v="3695" actId="1076"/>
          <ac:spMkLst>
            <pc:docMk/>
            <pc:sldMk cId="1941216725" sldId="410"/>
            <ac:spMk id="5" creationId="{120ECC6F-E98A-DD32-8AE6-35AD51505541}"/>
          </ac:spMkLst>
        </pc:spChg>
      </pc:sldChg>
      <pc:sldChg chg="modSp mod">
        <pc:chgData name="Austin, Wes" userId="af0a08d3-450a-44fe-af25-05348afc4137" providerId="ADAL" clId="{45A2242F-706C-4D97-9CC8-FD4C0585434B}" dt="2022-11-14T16:46:43.560" v="64" actId="20577"/>
        <pc:sldMkLst>
          <pc:docMk/>
          <pc:sldMk cId="4182329692" sldId="778"/>
        </pc:sldMkLst>
        <pc:spChg chg="mod">
          <ac:chgData name="Austin, Wes" userId="af0a08d3-450a-44fe-af25-05348afc4137" providerId="ADAL" clId="{45A2242F-706C-4D97-9CC8-FD4C0585434B}" dt="2022-11-14T16:46:43.560" v="64" actId="20577"/>
          <ac:spMkLst>
            <pc:docMk/>
            <pc:sldMk cId="4182329692" sldId="778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45A2242F-706C-4D97-9CC8-FD4C0585434B}" dt="2022-11-14T17:16:59.465" v="165" actId="20577"/>
        <pc:sldMkLst>
          <pc:docMk/>
          <pc:sldMk cId="1004076733" sldId="808"/>
        </pc:sldMkLst>
        <pc:spChg chg="mod">
          <ac:chgData name="Austin, Wes" userId="af0a08d3-450a-44fe-af25-05348afc4137" providerId="ADAL" clId="{45A2242F-706C-4D97-9CC8-FD4C0585434B}" dt="2022-11-14T17:16:59.465" v="165" actId="20577"/>
          <ac:spMkLst>
            <pc:docMk/>
            <pc:sldMk cId="1004076733" sldId="808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45A2242F-706C-4D97-9CC8-FD4C0585434B}" dt="2022-11-14T20:13:30.869" v="3705" actId="20577"/>
        <pc:sldMkLst>
          <pc:docMk/>
          <pc:sldMk cId="407905227" sldId="815"/>
        </pc:sldMkLst>
        <pc:spChg chg="mod">
          <ac:chgData name="Austin, Wes" userId="af0a08d3-450a-44fe-af25-05348afc4137" providerId="ADAL" clId="{45A2242F-706C-4D97-9CC8-FD4C0585434B}" dt="2022-11-14T20:13:30.869" v="3705" actId="20577"/>
          <ac:spMkLst>
            <pc:docMk/>
            <pc:sldMk cId="407905227" sldId="815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45A2242F-706C-4D97-9CC8-FD4C0585434B}" dt="2022-11-14T20:14:18.811" v="3793" actId="20577"/>
        <pc:sldMkLst>
          <pc:docMk/>
          <pc:sldMk cId="3895695854" sldId="816"/>
        </pc:sldMkLst>
        <pc:spChg chg="mod">
          <ac:chgData name="Austin, Wes" userId="af0a08d3-450a-44fe-af25-05348afc4137" providerId="ADAL" clId="{45A2242F-706C-4D97-9CC8-FD4C0585434B}" dt="2022-11-14T20:14:18.811" v="3793" actId="20577"/>
          <ac:spMkLst>
            <pc:docMk/>
            <pc:sldMk cId="3895695854" sldId="816"/>
            <ac:spMk id="9" creationId="{9A8AE995-3761-4E8E-B676-D7F73B916651}"/>
          </ac:spMkLst>
        </pc:spChg>
        <pc:spChg chg="mod">
          <ac:chgData name="Austin, Wes" userId="af0a08d3-450a-44fe-af25-05348afc4137" providerId="ADAL" clId="{45A2242F-706C-4D97-9CC8-FD4C0585434B}" dt="2022-11-14T20:13:36.871" v="3708" actId="20577"/>
          <ac:spMkLst>
            <pc:docMk/>
            <pc:sldMk cId="3895695854" sldId="816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45A2242F-706C-4D97-9CC8-FD4C0585434B}" dt="2022-11-14T20:53:46.735" v="4248" actId="20577"/>
        <pc:sldMkLst>
          <pc:docMk/>
          <pc:sldMk cId="1284787559" sldId="817"/>
        </pc:sldMkLst>
        <pc:spChg chg="mod">
          <ac:chgData name="Austin, Wes" userId="af0a08d3-450a-44fe-af25-05348afc4137" providerId="ADAL" clId="{45A2242F-706C-4D97-9CC8-FD4C0585434B}" dt="2022-11-14T20:53:46.735" v="4248" actId="20577"/>
          <ac:spMkLst>
            <pc:docMk/>
            <pc:sldMk cId="1284787559" sldId="817"/>
            <ac:spMk id="9" creationId="{9A8AE995-3761-4E8E-B676-D7F73B916651}"/>
          </ac:spMkLst>
        </pc:spChg>
        <pc:spChg chg="mod">
          <ac:chgData name="Austin, Wes" userId="af0a08d3-450a-44fe-af25-05348afc4137" providerId="ADAL" clId="{45A2242F-706C-4D97-9CC8-FD4C0585434B}" dt="2022-11-14T20:19:36.730" v="3852" actId="20577"/>
          <ac:spMkLst>
            <pc:docMk/>
            <pc:sldMk cId="1284787559" sldId="817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45A2242F-706C-4D97-9CC8-FD4C0585434B}" dt="2022-11-14T20:36:13.590" v="4019" actId="1076"/>
        <pc:sldMkLst>
          <pc:docMk/>
          <pc:sldMk cId="4293446499" sldId="818"/>
        </pc:sldMkLst>
        <pc:spChg chg="mod">
          <ac:chgData name="Austin, Wes" userId="af0a08d3-450a-44fe-af25-05348afc4137" providerId="ADAL" clId="{45A2242F-706C-4D97-9CC8-FD4C0585434B}" dt="2022-11-14T20:36:13.590" v="4019" actId="1076"/>
          <ac:spMkLst>
            <pc:docMk/>
            <pc:sldMk cId="4293446499" sldId="818"/>
            <ac:spMk id="9" creationId="{9A8AE995-3761-4E8E-B676-D7F73B916651}"/>
          </ac:spMkLst>
        </pc:spChg>
        <pc:spChg chg="mod">
          <ac:chgData name="Austin, Wes" userId="af0a08d3-450a-44fe-af25-05348afc4137" providerId="ADAL" clId="{45A2242F-706C-4D97-9CC8-FD4C0585434B}" dt="2022-11-14T20:23:52.472" v="4003" actId="20577"/>
          <ac:spMkLst>
            <pc:docMk/>
            <pc:sldMk cId="4293446499" sldId="818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45A2242F-706C-4D97-9CC8-FD4C0585434B}" dt="2022-11-14T17:04:08.553" v="67" actId="1076"/>
        <pc:sldMkLst>
          <pc:docMk/>
          <pc:sldMk cId="2452748889" sldId="823"/>
        </pc:sldMkLst>
        <pc:spChg chg="mod">
          <ac:chgData name="Austin, Wes" userId="af0a08d3-450a-44fe-af25-05348afc4137" providerId="ADAL" clId="{45A2242F-706C-4D97-9CC8-FD4C0585434B}" dt="2022-11-14T17:04:08.553" v="67" actId="1076"/>
          <ac:spMkLst>
            <pc:docMk/>
            <pc:sldMk cId="2452748889" sldId="823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45A2242F-706C-4D97-9CC8-FD4C0585434B}" dt="2022-11-14T17:24:34.420" v="465" actId="20577"/>
        <pc:sldMkLst>
          <pc:docMk/>
          <pc:sldMk cId="4009356822" sldId="824"/>
        </pc:sldMkLst>
        <pc:spChg chg="mod">
          <ac:chgData name="Austin, Wes" userId="af0a08d3-450a-44fe-af25-05348afc4137" providerId="ADAL" clId="{45A2242F-706C-4D97-9CC8-FD4C0585434B}" dt="2022-11-14T17:24:34.420" v="465" actId="20577"/>
          <ac:spMkLst>
            <pc:docMk/>
            <pc:sldMk cId="4009356822" sldId="824"/>
            <ac:spMk id="9" creationId="{9A8AE995-3761-4E8E-B676-D7F73B916651}"/>
          </ac:spMkLst>
        </pc:spChg>
      </pc:sldChg>
      <pc:sldChg chg="modSp mod ord">
        <pc:chgData name="Austin, Wes" userId="af0a08d3-450a-44fe-af25-05348afc4137" providerId="ADAL" clId="{45A2242F-706C-4D97-9CC8-FD4C0585434B}" dt="2022-11-14T20:12:00.570" v="3697" actId="20577"/>
        <pc:sldMkLst>
          <pc:docMk/>
          <pc:sldMk cId="1070341932" sldId="825"/>
        </pc:sldMkLst>
        <pc:spChg chg="mod">
          <ac:chgData name="Austin, Wes" userId="af0a08d3-450a-44fe-af25-05348afc4137" providerId="ADAL" clId="{45A2242F-706C-4D97-9CC8-FD4C0585434B}" dt="2022-11-14T20:12:00.570" v="3697" actId="20577"/>
          <ac:spMkLst>
            <pc:docMk/>
            <pc:sldMk cId="1070341932" sldId="825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45A2242F-706C-4D97-9CC8-FD4C0585434B}" dt="2022-11-14T20:50:22.454" v="4128" actId="1076"/>
        <pc:sldMkLst>
          <pc:docMk/>
          <pc:sldMk cId="1137755339" sldId="827"/>
        </pc:sldMkLst>
        <pc:spChg chg="mod">
          <ac:chgData name="Austin, Wes" userId="af0a08d3-450a-44fe-af25-05348afc4137" providerId="ADAL" clId="{45A2242F-706C-4D97-9CC8-FD4C0585434B}" dt="2022-11-14T20:50:14.445" v="4127" actId="20577"/>
          <ac:spMkLst>
            <pc:docMk/>
            <pc:sldMk cId="1137755339" sldId="827"/>
            <ac:spMk id="9" creationId="{9A8AE995-3761-4E8E-B676-D7F73B916651}"/>
          </ac:spMkLst>
        </pc:spChg>
        <pc:picChg chg="mod">
          <ac:chgData name="Austin, Wes" userId="af0a08d3-450a-44fe-af25-05348afc4137" providerId="ADAL" clId="{45A2242F-706C-4D97-9CC8-FD4C0585434B}" dt="2022-11-14T20:50:22.454" v="4128" actId="1076"/>
          <ac:picMkLst>
            <pc:docMk/>
            <pc:sldMk cId="1137755339" sldId="827"/>
            <ac:picMk id="5" creationId="{14A18931-5088-5AF3-89C4-B0D83CE851AA}"/>
          </ac:picMkLst>
        </pc:picChg>
      </pc:sldChg>
      <pc:sldChg chg="modSp mod">
        <pc:chgData name="Austin, Wes" userId="af0a08d3-450a-44fe-af25-05348afc4137" providerId="ADAL" clId="{45A2242F-706C-4D97-9CC8-FD4C0585434B}" dt="2022-11-14T20:53:19.121" v="4239" actId="20577"/>
        <pc:sldMkLst>
          <pc:docMk/>
          <pc:sldMk cId="21847497" sldId="829"/>
        </pc:sldMkLst>
        <pc:spChg chg="mod">
          <ac:chgData name="Austin, Wes" userId="af0a08d3-450a-44fe-af25-05348afc4137" providerId="ADAL" clId="{45A2242F-706C-4D97-9CC8-FD4C0585434B}" dt="2022-11-14T20:53:19.121" v="4239" actId="20577"/>
          <ac:spMkLst>
            <pc:docMk/>
            <pc:sldMk cId="21847497" sldId="829"/>
            <ac:spMk id="9" creationId="{9A8AE995-3761-4E8E-B676-D7F73B916651}"/>
          </ac:spMkLst>
        </pc:spChg>
        <pc:spChg chg="mod">
          <ac:chgData name="Austin, Wes" userId="af0a08d3-450a-44fe-af25-05348afc4137" providerId="ADAL" clId="{45A2242F-706C-4D97-9CC8-FD4C0585434B}" dt="2022-11-14T18:12:38.148" v="1959" actId="20577"/>
          <ac:spMkLst>
            <pc:docMk/>
            <pc:sldMk cId="21847497" sldId="829"/>
            <ac:spMk id="11" creationId="{462E9AFE-FCE3-4594-A4DB-141C6B7644D4}"/>
          </ac:spMkLst>
        </pc:spChg>
      </pc:sldChg>
      <pc:sldChg chg="addSp modSp mod">
        <pc:chgData name="Austin, Wes" userId="af0a08d3-450a-44fe-af25-05348afc4137" providerId="ADAL" clId="{45A2242F-706C-4D97-9CC8-FD4C0585434B}" dt="2022-11-14T20:20:15.082" v="3856" actId="14100"/>
        <pc:sldMkLst>
          <pc:docMk/>
          <pc:sldMk cId="1136963786" sldId="831"/>
        </pc:sldMkLst>
        <pc:spChg chg="mod">
          <ac:chgData name="Austin, Wes" userId="af0a08d3-450a-44fe-af25-05348afc4137" providerId="ADAL" clId="{45A2242F-706C-4D97-9CC8-FD4C0585434B}" dt="2022-11-14T18:32:47.734" v="2506" actId="14100"/>
          <ac:spMkLst>
            <pc:docMk/>
            <pc:sldMk cId="1136963786" sldId="831"/>
            <ac:spMk id="2" creationId="{FC124E79-334E-B547-786E-274E8956EFF7}"/>
          </ac:spMkLst>
        </pc:spChg>
        <pc:spChg chg="add mod">
          <ac:chgData name="Austin, Wes" userId="af0a08d3-450a-44fe-af25-05348afc4137" providerId="ADAL" clId="{45A2242F-706C-4D97-9CC8-FD4C0585434B}" dt="2022-11-14T20:20:15.082" v="3856" actId="14100"/>
          <ac:spMkLst>
            <pc:docMk/>
            <pc:sldMk cId="1136963786" sldId="831"/>
            <ac:spMk id="5" creationId="{DD36E2DF-5693-4B1C-9D12-1CA1CD3E8C3B}"/>
          </ac:spMkLst>
        </pc:spChg>
        <pc:spChg chg="mod">
          <ac:chgData name="Austin, Wes" userId="af0a08d3-450a-44fe-af25-05348afc4137" providerId="ADAL" clId="{45A2242F-706C-4D97-9CC8-FD4C0585434B}" dt="2022-11-14T18:27:20.684" v="2136" actId="20577"/>
          <ac:spMkLst>
            <pc:docMk/>
            <pc:sldMk cId="1136963786" sldId="831"/>
            <ac:spMk id="11" creationId="{462E9AFE-FCE3-4594-A4DB-141C6B7644D4}"/>
          </ac:spMkLst>
        </pc:spChg>
        <pc:picChg chg="add mod">
          <ac:chgData name="Austin, Wes" userId="af0a08d3-450a-44fe-af25-05348afc4137" providerId="ADAL" clId="{45A2242F-706C-4D97-9CC8-FD4C0585434B}" dt="2022-11-14T18:34:29.274" v="2509" actId="14100"/>
          <ac:picMkLst>
            <pc:docMk/>
            <pc:sldMk cId="1136963786" sldId="831"/>
            <ac:picMk id="4" creationId="{96C7D388-92CF-4359-B717-727C7E13937A}"/>
          </ac:picMkLst>
        </pc:picChg>
      </pc:sldChg>
      <pc:sldChg chg="addSp delSp modSp mod">
        <pc:chgData name="Austin, Wes" userId="af0a08d3-450a-44fe-af25-05348afc4137" providerId="ADAL" clId="{45A2242F-706C-4D97-9CC8-FD4C0585434B}" dt="2022-11-14T20:23:47.872" v="4000" actId="20577"/>
        <pc:sldMkLst>
          <pc:docMk/>
          <pc:sldMk cId="2990972387" sldId="832"/>
        </pc:sldMkLst>
        <pc:spChg chg="add mod">
          <ac:chgData name="Austin, Wes" userId="af0a08d3-450a-44fe-af25-05348afc4137" providerId="ADAL" clId="{45A2242F-706C-4D97-9CC8-FD4C0585434B}" dt="2022-11-14T18:39:38.700" v="2851" actId="1582"/>
          <ac:spMkLst>
            <pc:docMk/>
            <pc:sldMk cId="2990972387" sldId="832"/>
            <ac:spMk id="2" creationId="{27062239-1F7A-4E8F-9B1D-C983A8ACC619}"/>
          </ac:spMkLst>
        </pc:spChg>
        <pc:spChg chg="mod">
          <ac:chgData name="Austin, Wes" userId="af0a08d3-450a-44fe-af25-05348afc4137" providerId="ADAL" clId="{45A2242F-706C-4D97-9CC8-FD4C0585434B}" dt="2022-11-14T18:41:39.899" v="2977" actId="20577"/>
          <ac:spMkLst>
            <pc:docMk/>
            <pc:sldMk cId="2990972387" sldId="832"/>
            <ac:spMk id="9" creationId="{9A8AE995-3761-4E8E-B676-D7F73B916651}"/>
          </ac:spMkLst>
        </pc:spChg>
        <pc:spChg chg="mod">
          <ac:chgData name="Austin, Wes" userId="af0a08d3-450a-44fe-af25-05348afc4137" providerId="ADAL" clId="{45A2242F-706C-4D97-9CC8-FD4C0585434B}" dt="2022-11-14T20:23:47.872" v="4000" actId="20577"/>
          <ac:spMkLst>
            <pc:docMk/>
            <pc:sldMk cId="2990972387" sldId="832"/>
            <ac:spMk id="11" creationId="{462E9AFE-FCE3-4594-A4DB-141C6B7644D4}"/>
          </ac:spMkLst>
        </pc:spChg>
        <pc:spChg chg="add mod">
          <ac:chgData name="Austin, Wes" userId="af0a08d3-450a-44fe-af25-05348afc4137" providerId="ADAL" clId="{45A2242F-706C-4D97-9CC8-FD4C0585434B}" dt="2022-11-14T18:40:31.193" v="2886" actId="14100"/>
          <ac:spMkLst>
            <pc:docMk/>
            <pc:sldMk cId="2990972387" sldId="832"/>
            <ac:spMk id="13" creationId="{908842F3-6B83-41E7-894F-A7CD40695FFE}"/>
          </ac:spMkLst>
        </pc:spChg>
        <pc:spChg chg="add mod">
          <ac:chgData name="Austin, Wes" userId="af0a08d3-450a-44fe-af25-05348afc4137" providerId="ADAL" clId="{45A2242F-706C-4D97-9CC8-FD4C0585434B}" dt="2022-11-14T18:40:51.511" v="2929" actId="1076"/>
          <ac:spMkLst>
            <pc:docMk/>
            <pc:sldMk cId="2990972387" sldId="832"/>
            <ac:spMk id="14" creationId="{79CFB14D-C7F1-4C8A-B6F3-A94FB4321836}"/>
          </ac:spMkLst>
        </pc:spChg>
        <pc:spChg chg="add mod">
          <ac:chgData name="Austin, Wes" userId="af0a08d3-450a-44fe-af25-05348afc4137" providerId="ADAL" clId="{45A2242F-706C-4D97-9CC8-FD4C0585434B}" dt="2022-11-14T18:41:51.687" v="2978" actId="1076"/>
          <ac:spMkLst>
            <pc:docMk/>
            <pc:sldMk cId="2990972387" sldId="832"/>
            <ac:spMk id="15" creationId="{967C27E9-2C46-4E7F-A605-EFAB403E6AEF}"/>
          </ac:spMkLst>
        </pc:spChg>
        <pc:spChg chg="add mod">
          <ac:chgData name="Austin, Wes" userId="af0a08d3-450a-44fe-af25-05348afc4137" providerId="ADAL" clId="{45A2242F-706C-4D97-9CC8-FD4C0585434B}" dt="2022-11-14T18:42:51.815" v="3033" actId="1076"/>
          <ac:spMkLst>
            <pc:docMk/>
            <pc:sldMk cId="2990972387" sldId="832"/>
            <ac:spMk id="16" creationId="{22C83B0C-6AD2-42D3-BEE0-DD983636BBE1}"/>
          </ac:spMkLst>
        </pc:spChg>
        <pc:spChg chg="add del mod">
          <ac:chgData name="Austin, Wes" userId="af0a08d3-450a-44fe-af25-05348afc4137" providerId="ADAL" clId="{45A2242F-706C-4D97-9CC8-FD4C0585434B}" dt="2022-11-14T18:42:37.001" v="3020" actId="478"/>
          <ac:spMkLst>
            <pc:docMk/>
            <pc:sldMk cId="2990972387" sldId="832"/>
            <ac:spMk id="17" creationId="{7620DC21-6317-4BF5-A12F-3D35474D09B2}"/>
          </ac:spMkLst>
        </pc:spChg>
        <pc:cxnChg chg="add mod">
          <ac:chgData name="Austin, Wes" userId="af0a08d3-450a-44fe-af25-05348afc4137" providerId="ADAL" clId="{45A2242F-706C-4D97-9CC8-FD4C0585434B}" dt="2022-11-14T18:39:46.549" v="2853" actId="208"/>
          <ac:cxnSpMkLst>
            <pc:docMk/>
            <pc:sldMk cId="2990972387" sldId="832"/>
            <ac:cxnSpMk id="4" creationId="{C77E4C96-2C2D-4B96-89F4-31521109BB60}"/>
          </ac:cxnSpMkLst>
        </pc:cxnChg>
        <pc:cxnChg chg="add mod">
          <ac:chgData name="Austin, Wes" userId="af0a08d3-450a-44fe-af25-05348afc4137" providerId="ADAL" clId="{45A2242F-706C-4D97-9CC8-FD4C0585434B}" dt="2022-11-14T18:40:14.736" v="2865" actId="1076"/>
          <ac:cxnSpMkLst>
            <pc:docMk/>
            <pc:sldMk cId="2990972387" sldId="832"/>
            <ac:cxnSpMk id="7" creationId="{797FED4C-14FB-424E-A2B8-4A55ED675B10}"/>
          </ac:cxnSpMkLst>
        </pc:cxnChg>
        <pc:cxnChg chg="add mod">
          <ac:chgData name="Austin, Wes" userId="af0a08d3-450a-44fe-af25-05348afc4137" providerId="ADAL" clId="{45A2242F-706C-4D97-9CC8-FD4C0585434B}" dt="2022-11-14T18:40:12.289" v="2864" actId="1076"/>
          <ac:cxnSpMkLst>
            <pc:docMk/>
            <pc:sldMk cId="2990972387" sldId="832"/>
            <ac:cxnSpMk id="12" creationId="{D9AFBBA5-9BBA-41CB-A592-7406F646DAAF}"/>
          </ac:cxnSpMkLst>
        </pc:cxnChg>
      </pc:sldChg>
      <pc:sldChg chg="modSp mod">
        <pc:chgData name="Austin, Wes" userId="af0a08d3-450a-44fe-af25-05348afc4137" providerId="ADAL" clId="{45A2242F-706C-4D97-9CC8-FD4C0585434B}" dt="2022-11-14T20:35:15.760" v="4017" actId="20577"/>
        <pc:sldMkLst>
          <pc:docMk/>
          <pc:sldMk cId="2745044600" sldId="833"/>
        </pc:sldMkLst>
        <pc:spChg chg="mod">
          <ac:chgData name="Austin, Wes" userId="af0a08d3-450a-44fe-af25-05348afc4137" providerId="ADAL" clId="{45A2242F-706C-4D97-9CC8-FD4C0585434B}" dt="2022-11-14T20:35:15.760" v="4017" actId="20577"/>
          <ac:spMkLst>
            <pc:docMk/>
            <pc:sldMk cId="2745044600" sldId="833"/>
            <ac:spMk id="9" creationId="{9A8AE995-3761-4E8E-B676-D7F73B916651}"/>
          </ac:spMkLst>
        </pc:spChg>
      </pc:sldChg>
      <pc:sldChg chg="modSp mod modNotesTx">
        <pc:chgData name="Austin, Wes" userId="af0a08d3-450a-44fe-af25-05348afc4137" providerId="ADAL" clId="{45A2242F-706C-4D97-9CC8-FD4C0585434B}" dt="2022-11-14T18:22:25.452" v="2000" actId="20577"/>
        <pc:sldMkLst>
          <pc:docMk/>
          <pc:sldMk cId="2437703888" sldId="834"/>
        </pc:sldMkLst>
        <pc:spChg chg="mod">
          <ac:chgData name="Austin, Wes" userId="af0a08d3-450a-44fe-af25-05348afc4137" providerId="ADAL" clId="{45A2242F-706C-4D97-9CC8-FD4C0585434B}" dt="2022-11-14T18:22:13.839" v="1997" actId="20577"/>
          <ac:spMkLst>
            <pc:docMk/>
            <pc:sldMk cId="2437703888" sldId="834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45A2242F-706C-4D97-9CC8-FD4C0585434B}" dt="2022-11-14T20:36:44.957" v="4023" actId="255"/>
        <pc:sldMkLst>
          <pc:docMk/>
          <pc:sldMk cId="1995432956" sldId="835"/>
        </pc:sldMkLst>
        <pc:spChg chg="mod">
          <ac:chgData name="Austin, Wes" userId="af0a08d3-450a-44fe-af25-05348afc4137" providerId="ADAL" clId="{45A2242F-706C-4D97-9CC8-FD4C0585434B}" dt="2022-11-14T20:36:44.957" v="4023" actId="255"/>
          <ac:spMkLst>
            <pc:docMk/>
            <pc:sldMk cId="1995432956" sldId="835"/>
            <ac:spMk id="2" creationId="{E5F6F1FB-CE1B-6F93-66B6-150B8D08BAC3}"/>
          </ac:spMkLst>
        </pc:spChg>
      </pc:sldChg>
      <pc:sldChg chg="modSp mod">
        <pc:chgData name="Austin, Wes" userId="af0a08d3-450a-44fe-af25-05348afc4137" providerId="ADAL" clId="{45A2242F-706C-4D97-9CC8-FD4C0585434B}" dt="2022-11-14T20:22:21.366" v="3861" actId="207"/>
        <pc:sldMkLst>
          <pc:docMk/>
          <pc:sldMk cId="1097034913" sldId="836"/>
        </pc:sldMkLst>
        <pc:spChg chg="mod">
          <ac:chgData name="Austin, Wes" userId="af0a08d3-450a-44fe-af25-05348afc4137" providerId="ADAL" clId="{45A2242F-706C-4D97-9CC8-FD4C0585434B}" dt="2022-11-14T20:22:21.366" v="3861" actId="207"/>
          <ac:spMkLst>
            <pc:docMk/>
            <pc:sldMk cId="1097034913" sldId="836"/>
            <ac:spMk id="4" creationId="{9D09F865-0124-5FFC-657C-8E0DD37FD238}"/>
          </ac:spMkLst>
        </pc:spChg>
        <pc:spChg chg="mod">
          <ac:chgData name="Austin, Wes" userId="af0a08d3-450a-44fe-af25-05348afc4137" providerId="ADAL" clId="{45A2242F-706C-4D97-9CC8-FD4C0585434B}" dt="2022-11-14T18:52:02.964" v="3478" actId="1076"/>
          <ac:spMkLst>
            <pc:docMk/>
            <pc:sldMk cId="1097034913" sldId="836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45A2242F-706C-4D97-9CC8-FD4C0585434B}" dt="2022-11-14T20:23:43.257" v="3997" actId="20577"/>
        <pc:sldMkLst>
          <pc:docMk/>
          <pc:sldMk cId="1624360429" sldId="837"/>
        </pc:sldMkLst>
        <pc:spChg chg="mod">
          <ac:chgData name="Austin, Wes" userId="af0a08d3-450a-44fe-af25-05348afc4137" providerId="ADAL" clId="{45A2242F-706C-4D97-9CC8-FD4C0585434B}" dt="2022-11-14T20:23:43.257" v="3997" actId="20577"/>
          <ac:spMkLst>
            <pc:docMk/>
            <pc:sldMk cId="1624360429" sldId="837"/>
            <ac:spMk id="2" creationId="{71A89206-3BCA-B083-671E-70A19B249CF6}"/>
          </ac:spMkLst>
        </pc:spChg>
      </pc:sldChg>
      <pc:sldChg chg="modSp mod">
        <pc:chgData name="Austin, Wes" userId="af0a08d3-450a-44fe-af25-05348afc4137" providerId="ADAL" clId="{45A2242F-706C-4D97-9CC8-FD4C0585434B}" dt="2022-11-14T20:38:34.981" v="4081" actId="14100"/>
        <pc:sldMkLst>
          <pc:docMk/>
          <pc:sldMk cId="1007735733" sldId="840"/>
        </pc:sldMkLst>
        <pc:spChg chg="mod">
          <ac:chgData name="Austin, Wes" userId="af0a08d3-450a-44fe-af25-05348afc4137" providerId="ADAL" clId="{45A2242F-706C-4D97-9CC8-FD4C0585434B}" dt="2022-11-14T20:38:34.981" v="4081" actId="14100"/>
          <ac:spMkLst>
            <pc:docMk/>
            <pc:sldMk cId="1007735733" sldId="840"/>
            <ac:spMk id="2" creationId="{E5F6F1FB-CE1B-6F93-66B6-150B8D08BAC3}"/>
          </ac:spMkLst>
        </pc:spChg>
      </pc:sldChg>
      <pc:sldChg chg="modSp mod">
        <pc:chgData name="Austin, Wes" userId="af0a08d3-450a-44fe-af25-05348afc4137" providerId="ADAL" clId="{45A2242F-706C-4D97-9CC8-FD4C0585434B}" dt="2022-11-14T17:05:34.826" v="103" actId="20577"/>
        <pc:sldMkLst>
          <pc:docMk/>
          <pc:sldMk cId="987575790" sldId="842"/>
        </pc:sldMkLst>
        <pc:spChg chg="mod">
          <ac:chgData name="Austin, Wes" userId="af0a08d3-450a-44fe-af25-05348afc4137" providerId="ADAL" clId="{45A2242F-706C-4D97-9CC8-FD4C0585434B}" dt="2022-11-14T17:05:34.826" v="103" actId="20577"/>
          <ac:spMkLst>
            <pc:docMk/>
            <pc:sldMk cId="987575790" sldId="842"/>
            <ac:spMk id="9" creationId="{9A8AE995-3761-4E8E-B676-D7F73B916651}"/>
          </ac:spMkLst>
        </pc:spChg>
      </pc:sldChg>
      <pc:sldChg chg="ord">
        <pc:chgData name="Austin, Wes" userId="af0a08d3-450a-44fe-af25-05348afc4137" providerId="ADAL" clId="{45A2242F-706C-4D97-9CC8-FD4C0585434B}" dt="2022-11-14T20:07:28.184" v="3692"/>
        <pc:sldMkLst>
          <pc:docMk/>
          <pc:sldMk cId="3597597315" sldId="848"/>
        </pc:sldMkLst>
      </pc:sldChg>
      <pc:sldChg chg="modSp mod">
        <pc:chgData name="Austin, Wes" userId="af0a08d3-450a-44fe-af25-05348afc4137" providerId="ADAL" clId="{45A2242F-706C-4D97-9CC8-FD4C0585434B}" dt="2022-11-14T17:20:49.654" v="169" actId="1076"/>
        <pc:sldMkLst>
          <pc:docMk/>
          <pc:sldMk cId="1302684243" sldId="849"/>
        </pc:sldMkLst>
        <pc:spChg chg="mod">
          <ac:chgData name="Austin, Wes" userId="af0a08d3-450a-44fe-af25-05348afc4137" providerId="ADAL" clId="{45A2242F-706C-4D97-9CC8-FD4C0585434B}" dt="2022-11-14T17:20:49.654" v="169" actId="1076"/>
          <ac:spMkLst>
            <pc:docMk/>
            <pc:sldMk cId="1302684243" sldId="849"/>
            <ac:spMk id="9" creationId="{9A8AE995-3761-4E8E-B676-D7F73B916651}"/>
          </ac:spMkLst>
        </pc:spChg>
        <pc:picChg chg="mod">
          <ac:chgData name="Austin, Wes" userId="af0a08d3-450a-44fe-af25-05348afc4137" providerId="ADAL" clId="{45A2242F-706C-4D97-9CC8-FD4C0585434B}" dt="2022-11-14T17:20:38.446" v="166" actId="1076"/>
          <ac:picMkLst>
            <pc:docMk/>
            <pc:sldMk cId="1302684243" sldId="849"/>
            <ac:picMk id="3" creationId="{73FE58BD-457D-58D1-C95E-13584DE6A165}"/>
          </ac:picMkLst>
        </pc:picChg>
      </pc:sldChg>
      <pc:sldChg chg="modSp mod">
        <pc:chgData name="Austin, Wes" userId="af0a08d3-450a-44fe-af25-05348afc4137" providerId="ADAL" clId="{45A2242F-706C-4D97-9CC8-FD4C0585434B}" dt="2022-11-14T20:48:50.254" v="4111" actId="1076"/>
        <pc:sldMkLst>
          <pc:docMk/>
          <pc:sldMk cId="1095184412" sldId="855"/>
        </pc:sldMkLst>
        <pc:spChg chg="mod">
          <ac:chgData name="Austin, Wes" userId="af0a08d3-450a-44fe-af25-05348afc4137" providerId="ADAL" clId="{45A2242F-706C-4D97-9CC8-FD4C0585434B}" dt="2022-11-14T20:48:50.254" v="4111" actId="1076"/>
          <ac:spMkLst>
            <pc:docMk/>
            <pc:sldMk cId="1095184412" sldId="855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45A2242F-706C-4D97-9CC8-FD4C0585434B}" dt="2022-11-14T20:51:31.125" v="4144" actId="20577"/>
        <pc:sldMkLst>
          <pc:docMk/>
          <pc:sldMk cId="4006430560" sldId="856"/>
        </pc:sldMkLst>
        <pc:spChg chg="mod">
          <ac:chgData name="Austin, Wes" userId="af0a08d3-450a-44fe-af25-05348afc4137" providerId="ADAL" clId="{45A2242F-706C-4D97-9CC8-FD4C0585434B}" dt="2022-11-14T20:51:31.125" v="4144" actId="20577"/>
          <ac:spMkLst>
            <pc:docMk/>
            <pc:sldMk cId="4006430560" sldId="856"/>
            <ac:spMk id="9" creationId="{9A8AE995-3761-4E8E-B676-D7F73B916651}"/>
          </ac:spMkLst>
        </pc:spChg>
      </pc:sldChg>
      <pc:sldChg chg="addSp modSp mod">
        <pc:chgData name="Austin, Wes" userId="af0a08d3-450a-44fe-af25-05348afc4137" providerId="ADAL" clId="{45A2242F-706C-4D97-9CC8-FD4C0585434B}" dt="2022-11-14T20:51:39.926" v="4149"/>
        <pc:sldMkLst>
          <pc:docMk/>
          <pc:sldMk cId="970941791" sldId="857"/>
        </pc:sldMkLst>
        <pc:spChg chg="mod">
          <ac:chgData name="Austin, Wes" userId="af0a08d3-450a-44fe-af25-05348afc4137" providerId="ADAL" clId="{45A2242F-706C-4D97-9CC8-FD4C0585434B}" dt="2022-11-14T20:51:39.926" v="4149"/>
          <ac:spMkLst>
            <pc:docMk/>
            <pc:sldMk cId="970941791" sldId="857"/>
            <ac:spMk id="6" creationId="{FA4993C7-D607-9967-DA66-A218971CF48E}"/>
          </ac:spMkLst>
        </pc:spChg>
        <pc:spChg chg="add mod">
          <ac:chgData name="Austin, Wes" userId="af0a08d3-450a-44fe-af25-05348afc4137" providerId="ADAL" clId="{45A2242F-706C-4D97-9CC8-FD4C0585434B}" dt="2022-11-14T20:16:36.178" v="3835" actId="14100"/>
          <ac:spMkLst>
            <pc:docMk/>
            <pc:sldMk cId="970941791" sldId="857"/>
            <ac:spMk id="7" creationId="{14D0A707-9069-4299-AD82-B4E649CDFBD9}"/>
          </ac:spMkLst>
        </pc:spChg>
        <pc:spChg chg="add mod">
          <ac:chgData name="Austin, Wes" userId="af0a08d3-450a-44fe-af25-05348afc4137" providerId="ADAL" clId="{45A2242F-706C-4D97-9CC8-FD4C0585434B}" dt="2022-11-14T20:16:09.147" v="3830"/>
          <ac:spMkLst>
            <pc:docMk/>
            <pc:sldMk cId="970941791" sldId="857"/>
            <ac:spMk id="8" creationId="{7C0AD13D-05C1-47E2-8612-06B96547F163}"/>
          </ac:spMkLst>
        </pc:spChg>
        <pc:spChg chg="add mod">
          <ac:chgData name="Austin, Wes" userId="af0a08d3-450a-44fe-af25-05348afc4137" providerId="ADAL" clId="{45A2242F-706C-4D97-9CC8-FD4C0585434B}" dt="2022-11-14T20:16:53.156" v="3837" actId="1076"/>
          <ac:spMkLst>
            <pc:docMk/>
            <pc:sldMk cId="970941791" sldId="857"/>
            <ac:spMk id="9" creationId="{BD475065-5BFC-4C96-AFBE-C5117BBAE932}"/>
          </ac:spMkLst>
        </pc:spChg>
        <pc:picChg chg="mod">
          <ac:chgData name="Austin, Wes" userId="af0a08d3-450a-44fe-af25-05348afc4137" providerId="ADAL" clId="{45A2242F-706C-4D97-9CC8-FD4C0585434B}" dt="2022-11-14T20:16:11.381" v="3832" actId="1076"/>
          <ac:picMkLst>
            <pc:docMk/>
            <pc:sldMk cId="970941791" sldId="857"/>
            <ac:picMk id="3" creationId="{71F567D3-E915-2279-B3DB-70195EFB02E3}"/>
          </ac:picMkLst>
        </pc:picChg>
      </pc:sldChg>
      <pc:sldChg chg="modSp add mod ord">
        <pc:chgData name="Austin, Wes" userId="af0a08d3-450a-44fe-af25-05348afc4137" providerId="ADAL" clId="{45A2242F-706C-4D97-9CC8-FD4C0585434B}" dt="2022-11-14T20:52:36.881" v="4217" actId="20577"/>
        <pc:sldMkLst>
          <pc:docMk/>
          <pc:sldMk cId="2587643844" sldId="858"/>
        </pc:sldMkLst>
        <pc:spChg chg="mod">
          <ac:chgData name="Austin, Wes" userId="af0a08d3-450a-44fe-af25-05348afc4137" providerId="ADAL" clId="{45A2242F-706C-4D97-9CC8-FD4C0585434B}" dt="2022-11-14T20:52:36.881" v="4217" actId="20577"/>
          <ac:spMkLst>
            <pc:docMk/>
            <pc:sldMk cId="2587643844" sldId="858"/>
            <ac:spMk id="9" creationId="{9A8AE995-3761-4E8E-B676-D7F73B916651}"/>
          </ac:spMkLst>
        </pc:spChg>
        <pc:spChg chg="mod">
          <ac:chgData name="Austin, Wes" userId="af0a08d3-450a-44fe-af25-05348afc4137" providerId="ADAL" clId="{45A2242F-706C-4D97-9CC8-FD4C0585434B}" dt="2022-11-14T17:26:29.587" v="590" actId="20577"/>
          <ac:spMkLst>
            <pc:docMk/>
            <pc:sldMk cId="2587643844" sldId="858"/>
            <ac:spMk id="11" creationId="{462E9AFE-FCE3-4594-A4DB-141C6B7644D4}"/>
          </ac:spMkLst>
        </pc:spChg>
      </pc:sldChg>
      <pc:sldChg chg="addSp delSp modSp add mod">
        <pc:chgData name="Austin, Wes" userId="af0a08d3-450a-44fe-af25-05348afc4137" providerId="ADAL" clId="{45A2242F-706C-4D97-9CC8-FD4C0585434B}" dt="2022-11-14T20:53:03.024" v="4235" actId="113"/>
        <pc:sldMkLst>
          <pc:docMk/>
          <pc:sldMk cId="4144511362" sldId="859"/>
        </pc:sldMkLst>
        <pc:spChg chg="add mod">
          <ac:chgData name="Austin, Wes" userId="af0a08d3-450a-44fe-af25-05348afc4137" providerId="ADAL" clId="{45A2242F-706C-4D97-9CC8-FD4C0585434B}" dt="2022-11-14T18:09:39.186" v="1859" actId="14100"/>
          <ac:spMkLst>
            <pc:docMk/>
            <pc:sldMk cId="4144511362" sldId="859"/>
            <ac:spMk id="8" creationId="{E457AB00-1444-42B3-B81C-B50DD378264C}"/>
          </ac:spMkLst>
        </pc:spChg>
        <pc:spChg chg="mod">
          <ac:chgData name="Austin, Wes" userId="af0a08d3-450a-44fe-af25-05348afc4137" providerId="ADAL" clId="{45A2242F-706C-4D97-9CC8-FD4C0585434B}" dt="2022-11-14T20:53:03.024" v="4235" actId="113"/>
          <ac:spMkLst>
            <pc:docMk/>
            <pc:sldMk cId="4144511362" sldId="859"/>
            <ac:spMk id="9" creationId="{9A8AE995-3761-4E8E-B676-D7F73B916651}"/>
          </ac:spMkLst>
        </pc:spChg>
        <pc:spChg chg="mod">
          <ac:chgData name="Austin, Wes" userId="af0a08d3-450a-44fe-af25-05348afc4137" providerId="ADAL" clId="{45A2242F-706C-4D97-9CC8-FD4C0585434B}" dt="2022-11-14T18:09:04.162" v="1851" actId="1076"/>
          <ac:spMkLst>
            <pc:docMk/>
            <pc:sldMk cId="4144511362" sldId="859"/>
            <ac:spMk id="11" creationId="{462E9AFE-FCE3-4594-A4DB-141C6B7644D4}"/>
          </ac:spMkLst>
        </pc:spChg>
        <pc:picChg chg="add del mod">
          <ac:chgData name="Austin, Wes" userId="af0a08d3-450a-44fe-af25-05348afc4137" providerId="ADAL" clId="{45A2242F-706C-4D97-9CC8-FD4C0585434B}" dt="2022-11-14T18:08:57.942" v="1847" actId="478"/>
          <ac:picMkLst>
            <pc:docMk/>
            <pc:sldMk cId="4144511362" sldId="859"/>
            <ac:picMk id="3" creationId="{18B48E41-A9B2-4EC3-8799-309EF8C9AA3E}"/>
          </ac:picMkLst>
        </pc:picChg>
        <pc:picChg chg="add mod">
          <ac:chgData name="Austin, Wes" userId="af0a08d3-450a-44fe-af25-05348afc4137" providerId="ADAL" clId="{45A2242F-706C-4D97-9CC8-FD4C0585434B}" dt="2022-11-14T18:09:08.658" v="1854" actId="14100"/>
          <ac:picMkLst>
            <pc:docMk/>
            <pc:sldMk cId="4144511362" sldId="859"/>
            <ac:picMk id="5" creationId="{977164C5-FB67-4607-85BE-69B1195B9506}"/>
          </ac:picMkLst>
        </pc:picChg>
      </pc:sldChg>
      <pc:sldChg chg="addSp delSp modSp add mod">
        <pc:chgData name="Austin, Wes" userId="af0a08d3-450a-44fe-af25-05348afc4137" providerId="ADAL" clId="{45A2242F-706C-4D97-9CC8-FD4C0585434B}" dt="2022-11-14T20:17:59.127" v="3849" actId="20577"/>
        <pc:sldMkLst>
          <pc:docMk/>
          <pc:sldMk cId="4056185304" sldId="860"/>
        </pc:sldMkLst>
        <pc:spChg chg="mod">
          <ac:chgData name="Austin, Wes" userId="af0a08d3-450a-44fe-af25-05348afc4137" providerId="ADAL" clId="{45A2242F-706C-4D97-9CC8-FD4C0585434B}" dt="2022-11-14T20:17:59.127" v="3849" actId="20577"/>
          <ac:spMkLst>
            <pc:docMk/>
            <pc:sldMk cId="4056185304" sldId="860"/>
            <ac:spMk id="9" creationId="{9A8AE995-3761-4E8E-B676-D7F73B916651}"/>
          </ac:spMkLst>
        </pc:spChg>
        <pc:spChg chg="add mod">
          <ac:chgData name="Austin, Wes" userId="af0a08d3-450a-44fe-af25-05348afc4137" providerId="ADAL" clId="{45A2242F-706C-4D97-9CC8-FD4C0585434B}" dt="2022-11-14T18:12:05.289" v="1945" actId="14100"/>
          <ac:spMkLst>
            <pc:docMk/>
            <pc:sldMk cId="4056185304" sldId="860"/>
            <ac:spMk id="10" creationId="{289A88D6-14F6-494A-B5C6-13C82267149E}"/>
          </ac:spMkLst>
        </pc:spChg>
        <pc:picChg chg="del">
          <ac:chgData name="Austin, Wes" userId="af0a08d3-450a-44fe-af25-05348afc4137" providerId="ADAL" clId="{45A2242F-706C-4D97-9CC8-FD4C0585434B}" dt="2022-11-14T17:38:21.627" v="1685" actId="478"/>
          <ac:picMkLst>
            <pc:docMk/>
            <pc:sldMk cId="4056185304" sldId="860"/>
            <ac:picMk id="3" creationId="{18B48E41-A9B2-4EC3-8799-309EF8C9AA3E}"/>
          </ac:picMkLst>
        </pc:picChg>
        <pc:picChg chg="add del mod">
          <ac:chgData name="Austin, Wes" userId="af0a08d3-450a-44fe-af25-05348afc4137" providerId="ADAL" clId="{45A2242F-706C-4D97-9CC8-FD4C0585434B}" dt="2022-11-14T18:10:19.542" v="1860" actId="478"/>
          <ac:picMkLst>
            <pc:docMk/>
            <pc:sldMk cId="4056185304" sldId="860"/>
            <ac:picMk id="4" creationId="{62318F27-4A5D-4161-A482-2DF072FB792D}"/>
          </ac:picMkLst>
        </pc:picChg>
        <pc:picChg chg="add mod">
          <ac:chgData name="Austin, Wes" userId="af0a08d3-450a-44fe-af25-05348afc4137" providerId="ADAL" clId="{45A2242F-706C-4D97-9CC8-FD4C0585434B}" dt="2022-11-14T18:11:08.954" v="1905" actId="1076"/>
          <ac:picMkLst>
            <pc:docMk/>
            <pc:sldMk cId="4056185304" sldId="860"/>
            <ac:picMk id="6" creationId="{6195C0F9-B9BB-4260-B777-B2DAF09979CA}"/>
          </ac:picMkLst>
        </pc:picChg>
      </pc:sldChg>
      <pc:sldChg chg="modSp add mod">
        <pc:chgData name="Austin, Wes" userId="af0a08d3-450a-44fe-af25-05348afc4137" providerId="ADAL" clId="{45A2242F-706C-4D97-9CC8-FD4C0585434B}" dt="2022-11-14T20:41:06.474" v="4107" actId="20577"/>
        <pc:sldMkLst>
          <pc:docMk/>
          <pc:sldMk cId="2969873198" sldId="861"/>
        </pc:sldMkLst>
        <pc:spChg chg="mod">
          <ac:chgData name="Austin, Wes" userId="af0a08d3-450a-44fe-af25-05348afc4137" providerId="ADAL" clId="{45A2242F-706C-4D97-9CC8-FD4C0585434B}" dt="2022-11-14T20:25:04.442" v="4011" actId="20577"/>
          <ac:spMkLst>
            <pc:docMk/>
            <pc:sldMk cId="2969873198" sldId="861"/>
            <ac:spMk id="9" creationId="{9A8AE995-3761-4E8E-B676-D7F73B916651}"/>
          </ac:spMkLst>
        </pc:spChg>
        <pc:spChg chg="mod">
          <ac:chgData name="Austin, Wes" userId="af0a08d3-450a-44fe-af25-05348afc4137" providerId="ADAL" clId="{45A2242F-706C-4D97-9CC8-FD4C0585434B}" dt="2022-11-14T20:41:06.474" v="4107" actId="20577"/>
          <ac:spMkLst>
            <pc:docMk/>
            <pc:sldMk cId="2969873198" sldId="861"/>
            <ac:spMk id="11" creationId="{462E9AFE-FCE3-4594-A4DB-141C6B7644D4}"/>
          </ac:spMkLst>
        </pc:spChg>
      </pc:sldChg>
      <pc:sldChg chg="addSp delSp modSp add mod ord">
        <pc:chgData name="Austin, Wes" userId="af0a08d3-450a-44fe-af25-05348afc4137" providerId="ADAL" clId="{45A2242F-706C-4D97-9CC8-FD4C0585434B}" dt="2022-11-14T20:54:49.003" v="4249" actId="20577"/>
        <pc:sldMkLst>
          <pc:docMk/>
          <pc:sldMk cId="1263289872" sldId="862"/>
        </pc:sldMkLst>
        <pc:spChg chg="mod">
          <ac:chgData name="Austin, Wes" userId="af0a08d3-450a-44fe-af25-05348afc4137" providerId="ADAL" clId="{45A2242F-706C-4D97-9CC8-FD4C0585434B}" dt="2022-11-14T20:54:49.003" v="4249" actId="20577"/>
          <ac:spMkLst>
            <pc:docMk/>
            <pc:sldMk cId="1263289872" sldId="862"/>
            <ac:spMk id="4" creationId="{9D09F865-0124-5FFC-657C-8E0DD37FD238}"/>
          </ac:spMkLst>
        </pc:spChg>
        <pc:spChg chg="mod">
          <ac:chgData name="Austin, Wes" userId="af0a08d3-450a-44fe-af25-05348afc4137" providerId="ADAL" clId="{45A2242F-706C-4D97-9CC8-FD4C0585434B}" dt="2022-11-14T18:52:07.828" v="3479" actId="1076"/>
          <ac:spMkLst>
            <pc:docMk/>
            <pc:sldMk cId="1263289872" sldId="862"/>
            <ac:spMk id="11" creationId="{462E9AFE-FCE3-4594-A4DB-141C6B7644D4}"/>
          </ac:spMkLst>
        </pc:spChg>
        <pc:picChg chg="del">
          <ac:chgData name="Austin, Wes" userId="af0a08d3-450a-44fe-af25-05348afc4137" providerId="ADAL" clId="{45A2242F-706C-4D97-9CC8-FD4C0585434B}" dt="2022-11-14T18:45:45.623" v="3151" actId="478"/>
          <ac:picMkLst>
            <pc:docMk/>
            <pc:sldMk cId="1263289872" sldId="862"/>
            <ac:picMk id="7" creationId="{72465422-9207-1C8F-A628-D7EB938EDBCC}"/>
          </ac:picMkLst>
        </pc:picChg>
        <pc:picChg chg="del">
          <ac:chgData name="Austin, Wes" userId="af0a08d3-450a-44fe-af25-05348afc4137" providerId="ADAL" clId="{45A2242F-706C-4D97-9CC8-FD4C0585434B}" dt="2022-11-14T18:45:46.223" v="3152" actId="478"/>
          <ac:picMkLst>
            <pc:docMk/>
            <pc:sldMk cId="1263289872" sldId="862"/>
            <ac:picMk id="10" creationId="{D9DFDBA5-D0E9-5F7C-4284-0F277289D167}"/>
          </ac:picMkLst>
        </pc:picChg>
        <pc:picChg chg="add mod">
          <ac:chgData name="Austin, Wes" userId="af0a08d3-450a-44fe-af25-05348afc4137" providerId="ADAL" clId="{45A2242F-706C-4D97-9CC8-FD4C0585434B}" dt="2022-11-14T20:39:02.739" v="4088" actId="14100"/>
          <ac:picMkLst>
            <pc:docMk/>
            <pc:sldMk cId="1263289872" sldId="862"/>
            <ac:picMk id="1026" creationId="{2EF32D1C-CACB-4D21-8AD2-20C998C22013}"/>
          </ac:picMkLst>
        </pc:picChg>
        <pc:picChg chg="add del mod">
          <ac:chgData name="Austin, Wes" userId="af0a08d3-450a-44fe-af25-05348afc4137" providerId="ADAL" clId="{45A2242F-706C-4D97-9CC8-FD4C0585434B}" dt="2022-11-14T18:52:41.663" v="3499" actId="478"/>
          <ac:picMkLst>
            <pc:docMk/>
            <pc:sldMk cId="1263289872" sldId="862"/>
            <ac:picMk id="1028" creationId="{1186F3D2-9D62-4DFF-9B08-085DFFABCA5E}"/>
          </ac:picMkLst>
        </pc:picChg>
        <pc:picChg chg="add mod">
          <ac:chgData name="Austin, Wes" userId="af0a08d3-450a-44fe-af25-05348afc4137" providerId="ADAL" clId="{45A2242F-706C-4D97-9CC8-FD4C0585434B}" dt="2022-11-14T20:39:06.923" v="4089" actId="14100"/>
          <ac:picMkLst>
            <pc:docMk/>
            <pc:sldMk cId="1263289872" sldId="862"/>
            <ac:picMk id="1030" creationId="{E4BAB9DB-A401-4B37-A14B-6A187558587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298 TSDFs, or 49% of those examined, are within 0.25 miles of the boundary of their host tracts, while 433, or 71%, are within 0.5 miles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3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2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5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4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5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5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87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7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54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9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21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51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07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92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706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2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23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time, Warren County had the highest percentage of Black residents of any county in NC.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8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04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68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Cerrell</a:t>
            </a:r>
            <a:r>
              <a:rPr lang="en-US" sz="1200" dirty="0"/>
              <a:t> Associates 1984:  hazardous waste facilities targeted “local communities that would not protest the location of waste sites in their area—in particular, people without a college education, the poor, Catholics, and those “not involved in voluntary associations.””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76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69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00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5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04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1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6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03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294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85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5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839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23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17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9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58FB-A7C2-4765-B1CE-12B745BD456B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75038-3E80-4011-877B-B3BA9C84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58FB-A7C2-4765-B1CE-12B745BD456B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75038-3E80-4011-877B-B3BA9C84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4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6033221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19: Environmental Justice in Regulation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pa.gov/environmentaljustice/learn-about-environmental-justice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pa.gov/environmentaljustice/learn-about-environmental-justic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c.org/wp-content/uploads/2021/03/toxic-wastes-and-race-at-twenty-1987-2007.pdf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c.org/wp-content/uploads/2021/03/toxic-wastes-and-race-at-twenty-1987-2007.pdf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hyperlink" Target="https://journals.sagepub.com/doi/10.1068/a37446" TargetMode="External"/><Relationship Id="rId5" Type="http://schemas.openxmlformats.org/officeDocument/2006/relationships/hyperlink" Target="https://www.sciencedirect.com/science/article/abs/pii/S0921800914002122" TargetMode="External"/><Relationship Id="rId4" Type="http://schemas.openxmlformats.org/officeDocument/2006/relationships/hyperlink" Target="https://papers.ssrn.com/sol3/papers.cfm?abstract_id=359999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jstor.org/stable/413720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3.png"/><Relationship Id="rId4" Type="http://schemas.openxmlformats.org/officeDocument/2006/relationships/hyperlink" Target="https://www.jstor.org/stable/413720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tandfonline.com/doi/abs/10.1080/09640560601156433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fingfx.thomsonreuters.com/gfx/rngs/USA-TRUMP-TRIBES/010050FH10J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hyperlink" Target="https://www.epa.gov/navajo-nation-uranium-cleanup" TargetMode="Externa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hyperlink" Target="https://books.google.com/books?hl=en&amp;lr=&amp;id=vSSKrxjcs60C&amp;oi=fnd&amp;pg=PA199&amp;dq=info:85B8dU_tb2EJ:scholar.google.com&amp;ots=eTYpuBoMnW&amp;sig=2x_YJ0j3c2D25j__fdgBGHK3ZKc#v=onepage&amp;q&amp;f=false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hyperlink" Target="https://www.epa.gov/sites/default/files/2014-12/documents/effects_of_socio-economic_and_input-related_factors_on_polluting_plants.pdf" TargetMode="Externa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21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iopscience.iop.org/article/10.1088/1748-9326/10/11/115008/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hyperlink" Target="https://www.aeaweb.org/articles?id=10.1257/aer.101.3.620" TargetMode="External"/><Relationship Id="rId4" Type="http://schemas.openxmlformats.org/officeDocument/2006/relationships/hyperlink" Target="https://www.aeaweb.org/articles?id=10.1257/aer.98.3.84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hyperlink" Target="https://www.aeaweb.org/articles?id=10.1257/aer.101.3.620" TargetMode="Externa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7.png"/><Relationship Id="rId4" Type="http://schemas.openxmlformats.org/officeDocument/2006/relationships/hyperlink" Target="https://www.aeaweb.org/articles?id=10.1257/aer.101.3.620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8.png"/><Relationship Id="rId4" Type="http://schemas.openxmlformats.org/officeDocument/2006/relationships/hyperlink" Target="https://sites.duke.edu/christophertimmins/files/2021/11/displacement_paper_2021_11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9.png"/><Relationship Id="rId4" Type="http://schemas.openxmlformats.org/officeDocument/2006/relationships/hyperlink" Target="https://sites.duke.edu/christophertimmins/files/2021/11/displacement_paper_2021_11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www.npr.org/2021/01/29/956012329/hope-and-skepticism-as-biden-promises-to-address-environmental-racism" TargetMode="External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32.png"/><Relationship Id="rId4" Type="http://schemas.openxmlformats.org/officeDocument/2006/relationships/hyperlink" Target="https://www.sciencedirect.com/science/article/pii/S0095069622000353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dsl.richmond.edu/panorama/redlining/#loc=5/39.1/-94.5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hyperlink" Target="https://pubs.acs.org/doi/10.1021/acs.estlett.1c01012" TargetMode="Externa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drive.google.com/file/d/1J8KdEYskg4l2WvBTOESTogftChaYr8yo/view?pli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hyperlink" Target="https://www.npr.org/2021/01/29/956012329/hope-and-skepticism-as-biden-promises-to-address-environmental-racism" TargetMode="Externa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hyperlink" Target="https://ij.org/wp-content/uploads/2015/03/Perspectives-Fullilove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hyperlink" Target="https://www.aeaweb.org/articles?id=10.1257/jel.20171164" TargetMode="External"/><Relationship Id="rId4" Type="http://schemas.openxmlformats.org/officeDocument/2006/relationships/hyperlink" Target="https://www.aeaweb.org/articles?id=10.1257/jep.25.3.153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hyperlink" Target="https://www.epa.gov/sites/default/files/2020-08/documents/steam_electric_elg_2020_final_reconsideration_rule_benefit_and_cost_analysis.pdf" TargetMode="External"/><Relationship Id="rId4" Type="http://schemas.openxmlformats.org/officeDocument/2006/relationships/hyperlink" Target="https://www.nber.org/papers/w2720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hyperlink" Target="https://www.npr.org/2021/01/29/956012329/hope-and-skepticism-as-biden-promises-to-address-environmental-racism" TargetMode="Externa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hyperlink" Target="https://www.nrc.gov/docs/ML1310/ML13109A339.pdf" TargetMode="External"/><Relationship Id="rId4" Type="http://schemas.openxmlformats.org/officeDocument/2006/relationships/hyperlink" Target="https://www.gao.gov/assets/rced-83-168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ucc.org/what-we-do/justice-local-church-ministries/justice/faithful-action-ministries/environmental-justice/principles_of_environmental_justic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emf"/><Relationship Id="rId5" Type="http://schemas.openxmlformats.org/officeDocument/2006/relationships/hyperlink" Target="https://www.nrdc.org/experts/albert-huang/20th-anniversary-president-clintons-executive-order-12898-environmental-justice" TargetMode="External"/><Relationship Id="rId4" Type="http://schemas.openxmlformats.org/officeDocument/2006/relationships/hyperlink" Target="https://www.epa.gov/laws-regulations/summary-executive-order-12898-federal-actions-address-environmental-just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>
                <a:latin typeface="+mj-lt"/>
                <a:cs typeface="Calibri Light" panose="020F0302020204030204" pitchFamily="34" charset="0"/>
              </a:rPr>
            </a:br>
            <a:r>
              <a:rPr lang="en-US" sz="2600">
                <a:latin typeface="+mj-lt"/>
                <a:cs typeface="Calibri Light" panose="020F0302020204030204" pitchFamily="34" charset="0"/>
              </a:rPr>
              <a:t>Econ 475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603768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  <a:cs typeface="Calibri Light" panose="020F0302020204030204" pitchFamily="34" charset="0"/>
              </a:rPr>
              <a:t>Lecture 19: Environmental Justice in Regulation 1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7436" y="255176"/>
            <a:ext cx="994249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11490"/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b="1" dirty="0">
                <a:latin typeface="Calibri" panose="020F0502020204030204" pitchFamily="34" charset="0"/>
              </a:rPr>
              <a:t>fair treatment </a:t>
            </a:r>
            <a:r>
              <a:rPr lang="en-US" sz="2400" dirty="0">
                <a:latin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</a:rPr>
              <a:t>meaningful involvement </a:t>
            </a:r>
            <a:r>
              <a:rPr lang="en-US" sz="2400" dirty="0">
                <a:latin typeface="Calibri" panose="020F0502020204030204" pitchFamily="34" charset="0"/>
              </a:rPr>
              <a:t>of all people regardless of race, color, national origin, or income with respect to the development, implementation, and enforcement of environmental laws, regulations, and policies.</a:t>
            </a: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4940"/>
            <a:r>
              <a:rPr lang="en-US" sz="2400" dirty="0">
                <a:latin typeface="Calibri" panose="020F0502020204030204" pitchFamily="34" charset="0"/>
              </a:rPr>
              <a:t>Fair treatment means no group of people should bear a disproportionate share of the negative environmental consequences resulting from industrial, governmental and commercial operations or policies.</a:t>
            </a:r>
          </a:p>
          <a:p>
            <a:pPr marR="4940"/>
            <a:endParaRPr lang="en-US" sz="2400" dirty="0">
              <a:latin typeface="Calibri" panose="020F0502020204030204" pitchFamily="34" charset="0"/>
            </a:endParaRPr>
          </a:p>
          <a:p>
            <a:pPr marR="4940" lvl="1"/>
            <a:r>
              <a:rPr lang="en-US" sz="2400" b="1" dirty="0">
                <a:latin typeface="Calibri" panose="020F0502020204030204" pitchFamily="34" charset="0"/>
              </a:rPr>
              <a:t>-­‐ </a:t>
            </a:r>
            <a:r>
              <a:rPr lang="en-US" sz="2400" b="1" dirty="0">
                <a:latin typeface="Calibri" panose="020F0502020204030204" pitchFamily="34" charset="0"/>
                <a:hlinkClick r:id="rId2"/>
              </a:rPr>
              <a:t>U.S. Environmental Protection Agency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6818" y="303794"/>
            <a:ext cx="7064351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Office of Environmental Justice</a:t>
            </a:r>
            <a:br>
              <a:rPr lang="en-US" sz="3200" dirty="0">
                <a:solidFill>
                  <a:srgbClr val="0070C0"/>
                </a:solidFill>
                <a:latin typeface="+mj-lt"/>
              </a:rPr>
            </a:br>
            <a:r>
              <a:rPr lang="en-US" sz="3200" dirty="0">
                <a:solidFill>
                  <a:srgbClr val="0070C0"/>
                </a:solidFill>
                <a:latin typeface="+mj-lt"/>
              </a:rPr>
              <a:t>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" y="107526"/>
            <a:ext cx="1480521" cy="1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7436" y="255176"/>
            <a:ext cx="994249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11490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fair treatment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meaningful involvement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of all people regardless of race, color, national origin, or income with respect to the development, implementation, and enforcement of environmental laws, regulations, and policies.</a:t>
            </a: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4940"/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</a:rPr>
              <a:t>Fair treatment means no group of people should bear a disproportionate share of the negative environmental consequences resulting from industrial, governmental and commercial operations or policies.</a:t>
            </a:r>
          </a:p>
          <a:p>
            <a:pPr marR="4940"/>
            <a:endParaRPr lang="en-US" sz="2400" dirty="0">
              <a:latin typeface="Calibri" panose="020F0502020204030204" pitchFamily="34" charset="0"/>
            </a:endParaRPr>
          </a:p>
          <a:p>
            <a:pPr marR="4940" lvl="1"/>
            <a:r>
              <a:rPr lang="en-US" sz="2400" b="1" dirty="0">
                <a:latin typeface="Calibri" panose="020F0502020204030204" pitchFamily="34" charset="0"/>
              </a:rPr>
              <a:t>-­‐ </a:t>
            </a:r>
            <a:r>
              <a:rPr lang="en-US" sz="2400" b="1" dirty="0">
                <a:latin typeface="Calibri" panose="020F0502020204030204" pitchFamily="34" charset="0"/>
                <a:hlinkClick r:id="rId2"/>
              </a:rPr>
              <a:t>U.S. Environmental Protection Agency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6818" y="303794"/>
            <a:ext cx="7064351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Office of Environmental Justice</a:t>
            </a:r>
            <a:br>
              <a:rPr lang="en-US" sz="3200" dirty="0">
                <a:solidFill>
                  <a:srgbClr val="0070C0"/>
                </a:solidFill>
                <a:latin typeface="+mj-lt"/>
              </a:rPr>
            </a:br>
            <a:r>
              <a:rPr lang="en-US" sz="3200" dirty="0">
                <a:solidFill>
                  <a:srgbClr val="0070C0"/>
                </a:solidFill>
                <a:latin typeface="+mj-lt"/>
              </a:rPr>
              <a:t>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" y="107526"/>
            <a:ext cx="1480521" cy="16182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C5BBAC-4F29-EC6D-1489-2399D2D31A18}"/>
              </a:ext>
            </a:extLst>
          </p:cNvPr>
          <p:cNvSpPr/>
          <p:nvPr/>
        </p:nvSpPr>
        <p:spPr>
          <a:xfrm>
            <a:off x="382074" y="2586576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Procedural</a:t>
            </a:r>
          </a:p>
          <a:p>
            <a:r>
              <a:rPr lang="en-US" b="1" dirty="0">
                <a:solidFill>
                  <a:srgbClr val="FF0000"/>
                </a:solidFill>
              </a:rPr>
              <a:t>Justice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E35A8-0D59-EA81-9512-654518837B5E}"/>
              </a:ext>
            </a:extLst>
          </p:cNvPr>
          <p:cNvSpPr/>
          <p:nvPr/>
        </p:nvSpPr>
        <p:spPr>
          <a:xfrm>
            <a:off x="291309" y="4176710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Distributive</a:t>
            </a:r>
          </a:p>
          <a:p>
            <a:r>
              <a:rPr lang="en-US" b="1" dirty="0">
                <a:solidFill>
                  <a:srgbClr val="0070C0"/>
                </a:solidFill>
              </a:rPr>
              <a:t>Justice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E1E0090-A42E-535A-B99C-7AC4D89B05AA}"/>
              </a:ext>
            </a:extLst>
          </p:cNvPr>
          <p:cNvSpPr/>
          <p:nvPr/>
        </p:nvSpPr>
        <p:spPr>
          <a:xfrm>
            <a:off x="1670173" y="4074955"/>
            <a:ext cx="156694" cy="849840"/>
          </a:xfrm>
          <a:prstGeom prst="leftBrac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F8FD56C-BE15-ADCE-1444-705A061A94A9}"/>
              </a:ext>
            </a:extLst>
          </p:cNvPr>
          <p:cNvSpPr/>
          <p:nvPr/>
        </p:nvSpPr>
        <p:spPr>
          <a:xfrm>
            <a:off x="1775352" y="2234559"/>
            <a:ext cx="103030" cy="123897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9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455" y="110445"/>
            <a:ext cx="6812545" cy="5868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D189F-5FC3-C589-7470-F798712A509B}"/>
              </a:ext>
            </a:extLst>
          </p:cNvPr>
          <p:cNvSpPr txBox="1"/>
          <p:nvPr/>
        </p:nvSpPr>
        <p:spPr>
          <a:xfrm>
            <a:off x="9507414" y="6072554"/>
            <a:ext cx="2403231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full report</a:t>
            </a:r>
            <a:r>
              <a:rPr lang="en-US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ECC6F-E98A-DD32-8AE6-35AD51505541}"/>
              </a:ext>
            </a:extLst>
          </p:cNvPr>
          <p:cNvSpPr txBox="1"/>
          <p:nvPr/>
        </p:nvSpPr>
        <p:spPr>
          <a:xfrm>
            <a:off x="656458" y="1884566"/>
            <a:ext cx="5161117" cy="43755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Many studies established correlation between differential potential exposure and presence of low-income and minority populations.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Follow-up to Toxic Wastes and Race showed EJ concerns still prevalent.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1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824B56-8320-2440-D709-D85AB032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2" y="389919"/>
            <a:ext cx="9310560" cy="5820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3F4E5-7306-8E47-4864-7282E6C0D96E}"/>
              </a:ext>
            </a:extLst>
          </p:cNvPr>
          <p:cNvSpPr txBox="1"/>
          <p:nvPr/>
        </p:nvSpPr>
        <p:spPr>
          <a:xfrm>
            <a:off x="8264767" y="6022607"/>
            <a:ext cx="2403231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full report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621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78" y="557028"/>
            <a:ext cx="10278844" cy="53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51201" y="1998218"/>
            <a:ext cx="4343538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Differential exposure to nuisance pollution has been established as a stylized fact across many pollutant types, EJ groups of concern, and localities.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EJ concerns have been studied in many other contexts including India (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Kopas et al., 2020</a:t>
            </a:r>
            <a:r>
              <a:rPr lang="en-US" sz="2000" dirty="0">
                <a:cs typeface="Calibri Light" panose="020F0302020204030204" pitchFamily="34" charset="0"/>
              </a:rPr>
              <a:t>), Italy (</a:t>
            </a:r>
            <a:r>
              <a:rPr lang="en-US" sz="2000" dirty="0" err="1">
                <a:cs typeface="Calibri Light" panose="020F0302020204030204" pitchFamily="34" charset="0"/>
                <a:hlinkClick r:id="rId5"/>
              </a:rPr>
              <a:t>Germani</a:t>
            </a:r>
            <a:r>
              <a:rPr lang="en-US" sz="2000" dirty="0">
                <a:cs typeface="Calibri Light" panose="020F0302020204030204" pitchFamily="34" charset="0"/>
                <a:hlinkClick r:id="rId5"/>
              </a:rPr>
              <a:t> et al., 2014</a:t>
            </a:r>
            <a:r>
              <a:rPr lang="en-US" sz="2000" dirty="0">
                <a:cs typeface="Calibri Light" panose="020F0302020204030204" pitchFamily="34" charset="0"/>
              </a:rPr>
              <a:t>), and New Zealand (</a:t>
            </a:r>
            <a:r>
              <a:rPr lang="en-US" sz="2000" dirty="0">
                <a:cs typeface="Calibri Light" panose="020F0302020204030204" pitchFamily="34" charset="0"/>
                <a:hlinkClick r:id="rId6"/>
              </a:rPr>
              <a:t>Pearce et al., 2006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308115" y="-175847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EJ Internationally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717C8-40DD-8290-8CF1-F562B16F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739" y="920915"/>
            <a:ext cx="7397262" cy="5373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798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2: Analytic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38620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0" y="2316426"/>
            <a:ext cx="10914217" cy="282814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Studies may miss or mis-characterize EJ concerns because of their analytic methods: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Controlling (or not controlling) for other variables and multicollinearity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Transboundary pollution and measurement error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Defining the comparison group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Unit-hazard coincidence vs. distance measures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Defining the unit of analysis and the </a:t>
            </a:r>
            <a:r>
              <a:rPr lang="en-US" sz="2400" b="1" dirty="0">
                <a:solidFill>
                  <a:srgbClr val="0070C0"/>
                </a:solidFill>
                <a:cs typeface="Calibri Light" panose="020F0302020204030204" pitchFamily="34" charset="0"/>
              </a:rPr>
              <a:t>ecological fallacy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Common Pitfalls in Assessing EJ Concerns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4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-392524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Mohai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</a:t>
            </a:r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Saha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(2006)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BE18C-4114-85EF-2B8B-A34C93840E7D}"/>
              </a:ext>
            </a:extLst>
          </p:cNvPr>
          <p:cNvSpPr txBox="1"/>
          <p:nvPr/>
        </p:nvSpPr>
        <p:spPr>
          <a:xfrm>
            <a:off x="452677" y="2273216"/>
            <a:ext cx="2900123" cy="352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b="1" dirty="0">
                <a:solidFill>
                  <a:srgbClr val="0070C0"/>
                </a:solidFill>
                <a:cs typeface="Calibri Light" panose="020F0302020204030204" pitchFamily="34" charset="0"/>
              </a:rPr>
              <a:t>Unit-hazard coincidence </a:t>
            </a:r>
            <a:r>
              <a:rPr lang="en-US" dirty="0">
                <a:cs typeface="Calibri Light" panose="020F0302020204030204" pitchFamily="34" charset="0"/>
              </a:rPr>
              <a:t>considers the demographics of one pre-determined boundary. </a:t>
            </a:r>
          </a:p>
          <a:p>
            <a:pPr>
              <a:lnSpc>
                <a:spcPct val="125000"/>
              </a:lnSpc>
            </a:pPr>
            <a:endParaRPr lang="en-US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b="1" dirty="0">
                <a:solidFill>
                  <a:srgbClr val="0070C0"/>
                </a:solidFill>
                <a:cs typeface="Calibri Light" panose="020F0302020204030204" pitchFamily="34" charset="0"/>
              </a:rPr>
              <a:t>Distance-based measures </a:t>
            </a:r>
            <a:r>
              <a:rPr lang="en-US" dirty="0">
                <a:cs typeface="Calibri Light" panose="020F0302020204030204" pitchFamily="34" charset="0"/>
              </a:rPr>
              <a:t>consider demographics within a specified distance, often by areal apportionment.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7B66F-6206-D3E4-02BF-8F0CC1DF4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02" y="2273216"/>
            <a:ext cx="4170814" cy="3638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1346B-F6E8-12E5-F335-92617FF62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716" y="2273216"/>
            <a:ext cx="4199245" cy="36381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49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129748" y="33337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Mohai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</a:t>
            </a:r>
          </a:p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Saha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(2006)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BE18C-4114-85EF-2B8B-A34C93840E7D}"/>
              </a:ext>
            </a:extLst>
          </p:cNvPr>
          <p:cNvSpPr txBox="1"/>
          <p:nvPr/>
        </p:nvSpPr>
        <p:spPr>
          <a:xfrm>
            <a:off x="851260" y="2497694"/>
            <a:ext cx="3896585" cy="282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Race and income are more likely to be correlated with pollution when using distance-based measures rather than unit-hazard coincidence.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FF6153-F4FE-0D40-B7B2-DB736A1A9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626" y="890954"/>
            <a:ext cx="6811312" cy="5492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9105F-55EA-19B4-41C1-1096A7F5A25B}"/>
              </a:ext>
            </a:extLst>
          </p:cNvPr>
          <p:cNvSpPr/>
          <p:nvPr/>
        </p:nvSpPr>
        <p:spPr>
          <a:xfrm>
            <a:off x="5143626" y="2403909"/>
            <a:ext cx="6811312" cy="1324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304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841768" y="2435266"/>
            <a:ext cx="10339818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This week we will focus on two big questions: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AutoNum type="arabicPeriod"/>
            </a:pPr>
            <a:r>
              <a:rPr lang="en-US" sz="2000" dirty="0">
                <a:cs typeface="Calibri Light" panose="020F0302020204030204" pitchFamily="34" charset="0"/>
              </a:rPr>
              <a:t>Why is there inequality of pollution exposure for minority and low-income populations?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Contextual background, analytic considerations, common explanations</a:t>
            </a:r>
          </a:p>
          <a:p>
            <a:pPr marL="914400" lvl="1" indent="-457200">
              <a:lnSpc>
                <a:spcPct val="125000"/>
              </a:lnSpc>
              <a:buAutoNum type="arabicPeriod"/>
            </a:pPr>
            <a:r>
              <a:rPr lang="en-US" sz="2000" dirty="0">
                <a:cs typeface="Calibri Light" panose="020F0302020204030204" pitchFamily="34" charset="0"/>
              </a:rPr>
              <a:t>When might environmental policies be regressive, i.e., worsen environmental or wealth inequality for minority and low-income populations?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Framework for EJ analysis of regulations, prospective analyses, retrospective studies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Outline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32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40679" y="1769164"/>
            <a:ext cx="4293258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b="1" dirty="0">
                <a:solidFill>
                  <a:srgbClr val="0070C0"/>
                </a:solidFill>
                <a:cs typeface="Calibri Light" panose="020F0302020204030204" pitchFamily="34" charset="0"/>
              </a:rPr>
              <a:t>Ecological fallacy</a:t>
            </a:r>
            <a:r>
              <a:rPr lang="en-US" sz="2400" dirty="0">
                <a:cs typeface="Calibri Light" panose="020F0302020204030204" pitchFamily="34" charset="0"/>
              </a:rPr>
              <a:t>: Incorrectly drawing conclusions about individual exposures from group exposures. </a:t>
            </a:r>
          </a:p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In figure A, Pollution sources are perfectly correlated with neighborhoods where people of color are the majority.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Ecological Fallacy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4A54E-5796-EDFF-571D-74A04F89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937" y="2117134"/>
            <a:ext cx="6979146" cy="39788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0753F9-E57D-DDAA-1FEF-03D222E84A47}"/>
              </a:ext>
            </a:extLst>
          </p:cNvPr>
          <p:cNvSpPr/>
          <p:nvPr/>
        </p:nvSpPr>
        <p:spPr>
          <a:xfrm>
            <a:off x="8628185" y="2895600"/>
            <a:ext cx="738553" cy="726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13706-CFBC-5440-4DE5-D5AE5CB5CA95}"/>
              </a:ext>
            </a:extLst>
          </p:cNvPr>
          <p:cNvSpPr txBox="1"/>
          <p:nvPr/>
        </p:nvSpPr>
        <p:spPr>
          <a:xfrm>
            <a:off x="8581292" y="1561486"/>
            <a:ext cx="187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of analysis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0EC7F4-54F1-F2B9-B1E9-DD590769A3A5}"/>
              </a:ext>
            </a:extLst>
          </p:cNvPr>
          <p:cNvCxnSpPr>
            <a:cxnSpLocks/>
          </p:cNvCxnSpPr>
          <p:nvPr/>
        </p:nvCxnSpPr>
        <p:spPr>
          <a:xfrm>
            <a:off x="9167445" y="2016370"/>
            <a:ext cx="0" cy="7408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74802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62547" y="2733819"/>
            <a:ext cx="3937490" cy="2745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cs typeface="Calibri Light" panose="020F0302020204030204" pitchFamily="34" charset="0"/>
              </a:rPr>
              <a:t>Using a larger group for analysis in figure B, there is no correlation between pollution sources and minority neighborhoods.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Ecological Fallacy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4A54E-5796-EDFF-571D-74A04F89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937" y="2117134"/>
            <a:ext cx="6979146" cy="3978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A0964-4CC2-B32A-0027-3D8B1DE19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627" y="2277206"/>
            <a:ext cx="3436914" cy="38187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70E5CD-3564-B6F2-E915-8584507FB35E}"/>
              </a:ext>
            </a:extLst>
          </p:cNvPr>
          <p:cNvSpPr/>
          <p:nvPr/>
        </p:nvSpPr>
        <p:spPr>
          <a:xfrm>
            <a:off x="8780585" y="2965939"/>
            <a:ext cx="1477107" cy="1453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F2199D-2C58-D80C-7E87-C7F658FC77B2}"/>
              </a:ext>
            </a:extLst>
          </p:cNvPr>
          <p:cNvCxnSpPr>
            <a:cxnSpLocks/>
          </p:cNvCxnSpPr>
          <p:nvPr/>
        </p:nvCxnSpPr>
        <p:spPr>
          <a:xfrm>
            <a:off x="9366738" y="1992923"/>
            <a:ext cx="0" cy="7408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BC67D4-7F3E-3B6A-84FE-6076706C45E9}"/>
              </a:ext>
            </a:extLst>
          </p:cNvPr>
          <p:cNvSpPr txBox="1"/>
          <p:nvPr/>
        </p:nvSpPr>
        <p:spPr>
          <a:xfrm>
            <a:off x="8581292" y="1561486"/>
            <a:ext cx="187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of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1404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68989" y="2284186"/>
            <a:ext cx="3937490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Aggregation can mask inequality of pollution exposure with greater residential segregation.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linkClick r:id="rId4"/>
              </a:rPr>
              <a:t>Baden, Noonan, and </a:t>
            </a:r>
            <a:r>
              <a:rPr lang="en-US" sz="2000" dirty="0" err="1">
                <a:hlinkClick r:id="rId4"/>
              </a:rPr>
              <a:t>Turaga</a:t>
            </a:r>
            <a:r>
              <a:rPr lang="en-US" sz="2000" dirty="0">
                <a:hlinkClick r:id="rId4"/>
              </a:rPr>
              <a:t> (2007)</a:t>
            </a:r>
            <a:r>
              <a:rPr lang="en-US" sz="2000" dirty="0">
                <a:cs typeface="Calibri Light" panose="020F0302020204030204" pitchFamily="34" charset="0"/>
              </a:rPr>
              <a:t> show using smaller level of analysis increases correlation between NPL sites and demographics.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Ecological Fallacy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4A54E-5796-EDFF-571D-74A04F89B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937" y="2117134"/>
            <a:ext cx="6979146" cy="3978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A0964-4CC2-B32A-0027-3D8B1DE1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627" y="2277206"/>
            <a:ext cx="3436914" cy="38187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2748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3: Sources of Environmental Inequality</a:t>
            </a:r>
          </a:p>
        </p:txBody>
      </p:sp>
    </p:spTree>
    <p:extLst>
      <p:ext uri="{BB962C8B-B14F-4D97-AF65-F5344CB8AC3E}">
        <p14:creationId xmlns:p14="http://schemas.microsoft.com/office/powerpoint/2010/main" val="233500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17134"/>
            <a:ext cx="10339818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Many non-exclusive sources of environmental justice concerns:</a:t>
            </a:r>
          </a:p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Disproportionate siting by firms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Coming to or fleeing pollution by households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Market coordination of firms and households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Discriminatory policies and/or enforcement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>
                <a:cs typeface="Calibri Light" panose="020F0302020204030204" pitchFamily="34" charset="0"/>
              </a:rPr>
              <a:t>Intergenerational transmission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Possible Explanations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07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299876"/>
            <a:ext cx="10339818" cy="36624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Some possible explanations for differential siting behavior of polluting firms in neighborhoods of lower income and/or with more people of color.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Internal Colonialism 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Discriminatory siting behavior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Firms select locations based on local economic conditions such as inexpensive land, low-wage labor, or transportation networks.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Government permitting decisions may steer firms to certain regions</a:t>
            </a: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1. Disproportionate Siting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0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08126" y="2347547"/>
            <a:ext cx="4501691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Tribal reservations are 2% of US land but have: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30% of coal west of the Mississippi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50% of all uranium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20% of oil and shale natural gas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129748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Internal Colonialism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EC657-BA88-2537-5420-A674E10D47BC}"/>
              </a:ext>
            </a:extLst>
          </p:cNvPr>
          <p:cNvSpPr txBox="1"/>
          <p:nvPr/>
        </p:nvSpPr>
        <p:spPr>
          <a:xfrm>
            <a:off x="9683262" y="6039438"/>
            <a:ext cx="248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Reuters (2017). 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E58BD-457D-58D1-C95E-13584DE6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455" y="785446"/>
            <a:ext cx="7477131" cy="525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8BF54-69FA-78B2-E3B4-8D74E464C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393" y="594875"/>
            <a:ext cx="5165115" cy="782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268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46783" y="2458259"/>
            <a:ext cx="5005785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Ongoing concerns, but legacy pollution from extraction is still relevant.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Uranium extraction on Navajo nation alone left over 1000 abandoned uranium mines.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Spent nuclear fuel and weapons testing near Skull Valley Goshute reservation.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523859" y="-13297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Internal Colonialism</a:t>
            </a:r>
          </a:p>
        </p:txBody>
      </p:sp>
      <p:pic>
        <p:nvPicPr>
          <p:cNvPr id="1026" name="Picture 2" descr="Map of Abandoned Uranium Mines on the Navajo Nation">
            <a:extLst>
              <a:ext uri="{FF2B5EF4-FFF2-40B4-BE49-F238E27FC236}">
                <a16:creationId xmlns:a16="http://schemas.microsoft.com/office/drawing/2014/main" id="{1B2A0B51-559A-14C9-51A0-BA5FA9B5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99" y="1415533"/>
            <a:ext cx="6181556" cy="47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EC657-BA88-2537-5420-A674E10D47BC}"/>
              </a:ext>
            </a:extLst>
          </p:cNvPr>
          <p:cNvSpPr txBox="1"/>
          <p:nvPr/>
        </p:nvSpPr>
        <p:spPr>
          <a:xfrm>
            <a:off x="10246002" y="6039438"/>
            <a:ext cx="1922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5"/>
              </a:rPr>
              <a:t>EPA (2016).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341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85415" y="1877845"/>
            <a:ext cx="4923724" cy="44511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Research Questions: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Are correlations between firm location decisions and demographics robust to using demographics at the time of siting?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How do local economic conditions affect firm siting decisions?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Methods: </a:t>
            </a:r>
            <a:r>
              <a:rPr lang="en-US" sz="1900" dirty="0">
                <a:cs typeface="Calibri Light" panose="020F0302020204030204" pitchFamily="34" charset="0"/>
              </a:rPr>
              <a:t>Predict location of TRI sites in Houston and Dallas census tracts given demographic characteristics near the facility at the time the facility was sited.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994B0-5A19-E412-A21D-B6E063E28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61" y="1992923"/>
            <a:ext cx="6234546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49A13-8D77-9F49-1E99-972003596C44}"/>
              </a:ext>
            </a:extLst>
          </p:cNvPr>
          <p:cNvSpPr txBox="1"/>
          <p:nvPr/>
        </p:nvSpPr>
        <p:spPr>
          <a:xfrm>
            <a:off x="6096000" y="5943600"/>
            <a:ext cx="601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6"/>
              </a:rPr>
              <a:t>The Political Economy of Environmental Justice (2012)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356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855753" y="2639845"/>
            <a:ext cx="3165629" cy="23544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1) TRI site location is strongly correlated with </a:t>
            </a:r>
            <a:r>
              <a:rPr lang="en-US" sz="2000" i="1" dirty="0">
                <a:cs typeface="Calibri Light" panose="020F0302020204030204" pitchFamily="34" charset="0"/>
              </a:rPr>
              <a:t>current</a:t>
            </a:r>
            <a:r>
              <a:rPr lang="en-US" sz="2000" dirty="0">
                <a:cs typeface="Calibri Light" panose="020F0302020204030204" pitchFamily="34" charset="0"/>
              </a:rPr>
              <a:t> demographics.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232A7-881B-C98E-641F-2579CBBB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89" y="1702045"/>
            <a:ext cx="7267575" cy="443865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6DEA2-C7EF-69AE-3C33-1664AD299CB0}"/>
              </a:ext>
            </a:extLst>
          </p:cNvPr>
          <p:cNvSpPr/>
          <p:nvPr/>
        </p:nvSpPr>
        <p:spPr>
          <a:xfrm>
            <a:off x="7280030" y="3294185"/>
            <a:ext cx="4724034" cy="38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DAA2B-43DF-AFE8-B4CC-3EEEBFC35EEA}"/>
              </a:ext>
            </a:extLst>
          </p:cNvPr>
          <p:cNvSpPr/>
          <p:nvPr/>
        </p:nvSpPr>
        <p:spPr>
          <a:xfrm>
            <a:off x="7280030" y="4411541"/>
            <a:ext cx="1699846" cy="49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16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1: Environmental Justice Background</a:t>
            </a:r>
          </a:p>
        </p:txBody>
      </p:sp>
    </p:spTree>
    <p:extLst>
      <p:ext uri="{BB962C8B-B14F-4D97-AF65-F5344CB8AC3E}">
        <p14:creationId xmlns:p14="http://schemas.microsoft.com/office/powerpoint/2010/main" val="282596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63384" y="2443125"/>
            <a:ext cx="3751416" cy="3354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2) TRI site location not significantly correlated with % non-white </a:t>
            </a:r>
            <a:r>
              <a:rPr lang="en-US" sz="1900" i="1" dirty="0">
                <a:cs typeface="Calibri Light" panose="020F0302020204030204" pitchFamily="34" charset="0"/>
              </a:rPr>
              <a:t>at the time of siting</a:t>
            </a:r>
            <a:r>
              <a:rPr lang="en-US" sz="1900" dirty="0"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Still negatively correlated with income.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B3715-6BD7-1EB2-AC73-F18E028C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051902"/>
            <a:ext cx="8077200" cy="3457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B2F16-3DA9-F804-D9AE-7DBE3D800545}"/>
              </a:ext>
            </a:extLst>
          </p:cNvPr>
          <p:cNvSpPr/>
          <p:nvPr/>
        </p:nvSpPr>
        <p:spPr>
          <a:xfrm>
            <a:off x="5193323" y="3165231"/>
            <a:ext cx="6998677" cy="41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EB71F-2BB4-AF35-399B-3580E176EB77}"/>
              </a:ext>
            </a:extLst>
          </p:cNvPr>
          <p:cNvSpPr/>
          <p:nvPr/>
        </p:nvSpPr>
        <p:spPr>
          <a:xfrm>
            <a:off x="5193322" y="3915323"/>
            <a:ext cx="6998677" cy="41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708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3095" y="2303400"/>
            <a:ext cx="3751416" cy="3354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1900" b="1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3) TRI site location strongly predicted by local economic characteristics such as wages, distance to railroad, manufacturing share of the local workforce, and pre-existing TRI sites.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7499E-27A2-EB73-13B9-6BA7878D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385" y="2850240"/>
            <a:ext cx="7678615" cy="2718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C4B0E9-B661-4933-BD56-7F64906415A7}"/>
              </a:ext>
            </a:extLst>
          </p:cNvPr>
          <p:cNvSpPr/>
          <p:nvPr/>
        </p:nvSpPr>
        <p:spPr>
          <a:xfrm flipH="1">
            <a:off x="9917723" y="2850240"/>
            <a:ext cx="1066800" cy="2261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65317-D81F-499E-AD90-C31EF1BF9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53" y="1832269"/>
            <a:ext cx="7760677" cy="7304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5184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42592"/>
            <a:ext cx="10339818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b="1" dirty="0" err="1">
                <a:solidFill>
                  <a:srgbClr val="0070C0"/>
                </a:solidFill>
              </a:rPr>
              <a:t>Tiebout</a:t>
            </a:r>
            <a:r>
              <a:rPr lang="en-US" sz="2400" b="1" dirty="0">
                <a:solidFill>
                  <a:srgbClr val="0070C0"/>
                </a:solidFill>
              </a:rPr>
              <a:t> sorting: </a:t>
            </a:r>
            <a:r>
              <a:rPr lang="en-US" sz="2400" dirty="0"/>
              <a:t>Households move based on their willingness and ability to pay for local amenities including environmental quality.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Households “vote with their feet” for neighborhood characteristics.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Stratification of amenity provision across income levels. </a:t>
            </a:r>
          </a:p>
          <a:p>
            <a:pPr marL="1828800" lvl="3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Areas with more amenities are more expensive, hence pricing lower income individuals out of the community. </a:t>
            </a:r>
          </a:p>
          <a:p>
            <a:pPr marL="1828800" lvl="3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Areas with worse pollution are cheaper, hence attracting lower-income renters.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2. Coming to or Fleeing the Nuisance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695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1101937" y="2248100"/>
                <a:ext cx="5591940" cy="375147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/>
                  <a:t>Some evidence that new siting of polluting firms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400" dirty="0"/>
                  <a:t>%white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400" dirty="0"/>
                  <a:t>%minority:</a:t>
                </a:r>
              </a:p>
              <a:p>
                <a:pPr marL="914400" lvl="1" indent="-4572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 err="1">
                    <a:hlinkClick r:id="rId4"/>
                  </a:rPr>
                  <a:t>Mohai</a:t>
                </a:r>
                <a:r>
                  <a:rPr lang="en-US" sz="2400" dirty="0">
                    <a:hlinkClick r:id="rId4"/>
                  </a:rPr>
                  <a:t> and </a:t>
                </a:r>
                <a:r>
                  <a:rPr lang="en-US" sz="2400" dirty="0" err="1">
                    <a:hlinkClick r:id="rId4"/>
                  </a:rPr>
                  <a:t>Saha</a:t>
                </a:r>
                <a:r>
                  <a:rPr lang="en-US" sz="2400" dirty="0">
                    <a:hlinkClick r:id="rId4"/>
                  </a:rPr>
                  <a:t> (2015) </a:t>
                </a:r>
                <a:r>
                  <a:rPr lang="en-US" sz="2400" dirty="0"/>
                  <a:t>look at demographics before and after siting of hazardous waste treatment, storage, and disposal facilities. 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37" y="2248100"/>
                <a:ext cx="5591940" cy="3751476"/>
              </a:xfrm>
              <a:prstGeom prst="rect">
                <a:avLst/>
              </a:prstGeom>
              <a:blipFill>
                <a:blip r:embed="rId5"/>
                <a:stretch>
                  <a:fillRect l="-1745" r="-32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89357" y="-99447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Evidence for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18931-5088-5AF3-89C4-B0D83CE85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105" y="137975"/>
            <a:ext cx="4581525" cy="6305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755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647076" y="2236376"/>
            <a:ext cx="8897848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Effects to changes in local pollution: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hlinkClick r:id="rId4"/>
              </a:rPr>
              <a:t>Banzhaf and Walsh (2007): </a:t>
            </a:r>
            <a:r>
              <a:rPr lang="en-US" sz="2400" dirty="0"/>
              <a:t>changes in the emissions of toxic air pollutants in California associated with emigration of high-income households and immigration of low-income households.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hlinkClick r:id="rId5"/>
              </a:rPr>
              <a:t>Gamper-Rabindran</a:t>
            </a:r>
            <a:r>
              <a:rPr lang="en-US" sz="2400" dirty="0">
                <a:hlinkClick r:id="rId5"/>
              </a:rPr>
              <a:t> and Timmins (2011) </a:t>
            </a:r>
            <a:r>
              <a:rPr lang="en-US" sz="2400" dirty="0"/>
              <a:t>offer further evidence on the effect of Superfund site cleanups. </a:t>
            </a:r>
          </a:p>
          <a:p>
            <a:pPr>
              <a:lnSpc>
                <a:spcPct val="125000"/>
              </a:lnSpc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More Evidence for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43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567D3-E915-2279-B3DB-70195EFB0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230" y="293078"/>
            <a:ext cx="6429754" cy="6013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33297-905C-3EA0-2BC6-36136684BF55}"/>
              </a:ext>
            </a:extLst>
          </p:cNvPr>
          <p:cNvSpPr txBox="1"/>
          <p:nvPr/>
        </p:nvSpPr>
        <p:spPr>
          <a:xfrm>
            <a:off x="375138" y="2281548"/>
            <a:ext cx="5229091" cy="328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Using restricted-use census data that allows summarizing characteristics of households before and after cleanup.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More owner occupied.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Higher income and college educated.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Greater housing density.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A4993C7-D607-9967-DA66-A218971CF48E}"/>
              </a:ext>
            </a:extLst>
          </p:cNvPr>
          <p:cNvSpPr txBox="1">
            <a:spLocks/>
          </p:cNvSpPr>
          <p:nvPr/>
        </p:nvSpPr>
        <p:spPr>
          <a:xfrm>
            <a:off x="612835" y="135014"/>
            <a:ext cx="4135011" cy="1670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Gamper-Rabindran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and Timmins (2011)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0A707-9069-4299-AD82-B4E649CDFBD9}"/>
              </a:ext>
            </a:extLst>
          </p:cNvPr>
          <p:cNvSpPr/>
          <p:nvPr/>
        </p:nvSpPr>
        <p:spPr>
          <a:xfrm flipH="1">
            <a:off x="10404430" y="5571360"/>
            <a:ext cx="1535317" cy="30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0AD13D-05C1-47E2-8612-06B96547F163}"/>
              </a:ext>
            </a:extLst>
          </p:cNvPr>
          <p:cNvSpPr/>
          <p:nvPr/>
        </p:nvSpPr>
        <p:spPr>
          <a:xfrm flipH="1">
            <a:off x="10404432" y="1956860"/>
            <a:ext cx="1535319" cy="47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75065-5BFC-4C96-AFBE-C5117BBAE932}"/>
              </a:ext>
            </a:extLst>
          </p:cNvPr>
          <p:cNvSpPr/>
          <p:nvPr/>
        </p:nvSpPr>
        <p:spPr>
          <a:xfrm flipH="1">
            <a:off x="10404429" y="3402725"/>
            <a:ext cx="1535317" cy="30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94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1060923" y="2154314"/>
                <a:ext cx="9947046" cy="421314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 err="1">
                    <a:hlinkClick r:id="rId4"/>
                  </a:rPr>
                  <a:t>Gamper-Rabindran</a:t>
                </a:r>
                <a:r>
                  <a:rPr lang="en-US" sz="2400" dirty="0">
                    <a:hlinkClick r:id="rId4"/>
                  </a:rPr>
                  <a:t> and Timmins (2011) </a:t>
                </a:r>
                <a:r>
                  <a:rPr lang="en-US" sz="2400" dirty="0"/>
                  <a:t>suggest that that environmental quality changes may lead to more than coming to the nuisance or emigrating to cleaner areas.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  <a:p>
                <a:pPr>
                  <a:lnSpc>
                    <a:spcPct val="125000"/>
                  </a:lnSpc>
                </a:pPr>
                <a:r>
                  <a:rPr lang="en-US" sz="2400" dirty="0"/>
                  <a:t>Environmental improvements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environmental gentrification. 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Rising property values, renovation, conversion from rental to owner-occupied, population turnover, provision of other services.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Residents are priced out.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23" y="2154314"/>
                <a:ext cx="9947046" cy="4213141"/>
              </a:xfrm>
              <a:prstGeom prst="rect">
                <a:avLst/>
              </a:prstGeom>
              <a:blipFill>
                <a:blip r:embed="rId5"/>
                <a:stretch>
                  <a:fillRect l="-91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76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049970" y="2388776"/>
            <a:ext cx="5398494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>
                <a:hlinkClick r:id="rId4"/>
              </a:rPr>
              <a:t>Qiang</a:t>
            </a:r>
            <a:r>
              <a:rPr lang="en-US" sz="2400" dirty="0">
                <a:hlinkClick r:id="rId4"/>
              </a:rPr>
              <a:t>, Timmins, and Wang (2021) </a:t>
            </a:r>
            <a:r>
              <a:rPr lang="en-US" sz="2400" dirty="0"/>
              <a:t>study LA using the Family and Neighborhood Survey.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b="1" dirty="0"/>
              <a:t>Probit model: </a:t>
            </a:r>
            <a:r>
              <a:rPr lang="en-US" sz="2400" dirty="0"/>
              <a:t>how do housing value increases in LA &gt;10% from 2000-2006 increase the likelihood of out-migration by renters?</a:t>
            </a:r>
          </a:p>
          <a:p>
            <a:pPr>
              <a:lnSpc>
                <a:spcPct val="125000"/>
              </a:lnSpc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136343" y="-16978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164C5-FB67-4607-85BE-69B1195B9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91" y="294633"/>
            <a:ext cx="4489940" cy="60481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57AB00-1444-42B3-B81C-B50DD378264C}"/>
              </a:ext>
            </a:extLst>
          </p:cNvPr>
          <p:cNvSpPr/>
          <p:nvPr/>
        </p:nvSpPr>
        <p:spPr>
          <a:xfrm flipH="1" flipV="1">
            <a:off x="7362090" y="1336430"/>
            <a:ext cx="4138247" cy="2092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4511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025691" y="2364720"/>
            <a:ext cx="10140618" cy="5198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>
                <a:hlinkClick r:id="rId4"/>
              </a:rPr>
              <a:t>Qiang</a:t>
            </a:r>
            <a:r>
              <a:rPr lang="en-US" sz="2400" dirty="0">
                <a:hlinkClick r:id="rId4"/>
              </a:rPr>
              <a:t>, Timmins, and Wang (2021) </a:t>
            </a:r>
            <a:r>
              <a:rPr lang="en-US" sz="2400" dirty="0"/>
              <a:t> also show where displaced renters move.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5C0F9-B9BB-4260-B777-B2DAF0997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50" y="3136654"/>
            <a:ext cx="11494251" cy="24904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A88D6-14F6-494A-B5C6-13C82267149E}"/>
              </a:ext>
            </a:extLst>
          </p:cNvPr>
          <p:cNvSpPr/>
          <p:nvPr/>
        </p:nvSpPr>
        <p:spPr>
          <a:xfrm flipH="1">
            <a:off x="3845167" y="5017474"/>
            <a:ext cx="7792882" cy="60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185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1919853"/>
            <a:ext cx="10339818" cy="46748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Housing sorting behavior: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Evidence for coming to the nuisance and fleeing the nuisance.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Cleanup has been linked to environmental gentrification.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Welfare implications for EJ communities?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Less pollution is a welfare improvement, but could be negated if low-income households are priced out and move to more polluted regions.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Contextual factors complicate efficiency considerations of sorting.  Hysteresis, steering, housing discrimination, etc.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Tibout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47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15783" y="2083727"/>
            <a:ext cx="4789969" cy="4005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Very long history of environmental injustice and organized opposition. Inflection point with protests against the siting of a PCB landfill in Warren County.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100" dirty="0">
                <a:cs typeface="Calibri Light" panose="020F0302020204030204" pitchFamily="34" charset="0"/>
              </a:rPr>
              <a:t>Contractor hired by Ward Transformer company illegally sprayed 13,000 gallons of PCB waste on 210 miles of roads at 51 sites in 14 North Carolina counties in 1978.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F1694A-AA64-6737-0F9C-3E2D6753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60" y="1720312"/>
            <a:ext cx="6166012" cy="41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5716060" y="5823388"/>
            <a:ext cx="616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Protesters attempting to block delivery of PCB waste to the Warren County, NC landfill in 1982 (</a:t>
            </a:r>
            <a:r>
              <a:rPr lang="en-US" sz="1600" dirty="0">
                <a:hlinkClick r:id="rId5"/>
              </a:rPr>
              <a:t>Source</a:t>
            </a:r>
            <a:r>
              <a:rPr lang="en-US" sz="1600" dirty="0"/>
              <a:t>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403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926091" y="2142592"/>
                <a:ext cx="10339818" cy="314086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en-US" sz="2000" dirty="0"/>
                  <a:t>Communities may be willing to accept some pollution exposure in exchange for benefits of local employment, investments in the community, gifts, etc. </a:t>
                </a:r>
              </a:p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en-US" sz="2000" dirty="0"/>
                  <a:t>Communities may also prevent facilities from polluting through protest, legal actions, local government decisions, etc. </a:t>
                </a:r>
              </a:p>
              <a:p>
                <a:pPr>
                  <a:lnSpc>
                    <a:spcPct val="125000"/>
                  </a:lnSpc>
                </a:pPr>
                <a:endParaRPr lang="en-US" sz="2000" dirty="0"/>
              </a:p>
              <a:p>
                <a:pPr>
                  <a:lnSpc>
                    <a:spcPct val="125000"/>
                  </a:lnSpc>
                </a:pPr>
                <a:r>
                  <a:rPr lang="en-US" sz="2000" dirty="0"/>
                  <a:t>Implication: It is efficient to site firms in poorer communities because lower willingness to accept payment for pollution exposure.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Giving rights over pollution to communities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environmental justice?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1" y="2142592"/>
                <a:ext cx="10339818" cy="3140860"/>
              </a:xfrm>
              <a:prstGeom prst="rect">
                <a:avLst/>
              </a:prstGeom>
              <a:blipFill>
                <a:blip r:embed="rId4"/>
                <a:stretch>
                  <a:fillRect l="-649" b="-232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3.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Coasean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Bargaining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787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926091" y="2048807"/>
                <a:ext cx="10339818" cy="352635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000" dirty="0"/>
                  <a:t>Giving rights over pollution to communities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environmental justice?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Prohibiting polluting firms from siting in minority or low-income communities denies the benefits of economic development. This precludes meaningful involvement (</a:t>
                </a:r>
                <a:r>
                  <a:rPr lang="en-US" sz="2000" i="1" dirty="0"/>
                  <a:t>procedural justice</a:t>
                </a:r>
                <a:r>
                  <a:rPr lang="en-US" sz="2000" dirty="0"/>
                  <a:t>, EJ Principles 5 and 7). </a:t>
                </a:r>
              </a:p>
              <a:p>
                <a:pPr marL="1257300" lvl="2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Procedural justice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distributive justice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Jobs and economic development do not always flow to lower-income individuals within the community, property rights over pollution may not belong to less-advantaged individuals within a community, and language barriers or institutional factors may prevent meaningful involvement in the process.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1" y="2048807"/>
                <a:ext cx="10339818" cy="3526350"/>
              </a:xfrm>
              <a:prstGeom prst="rect">
                <a:avLst/>
              </a:prstGeom>
              <a:blipFill>
                <a:blip r:embed="rId4"/>
                <a:stretch>
                  <a:fillRect l="-649" r="-177" b="-20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Two Sides of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Coasean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Bargaining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044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1990193"/>
            <a:ext cx="10339818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What else is missing? The broader limitations of </a:t>
            </a:r>
            <a:r>
              <a:rPr lang="en-US" sz="2000" dirty="0" err="1"/>
              <a:t>Coasean</a:t>
            </a:r>
            <a:r>
              <a:rPr lang="en-US" sz="2000" dirty="0"/>
              <a:t> bargaining in achieving efficiency.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How do you assign “pollution property rights” to a “community”?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Information about true costs of the facility in long-term health damages, liability from a hazardous site, risks of contamination or accidents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E.g., unknown health costs, attribution problems, firm enticement can be manipulative or misleading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Difficult to coordinate across affected groups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E.g., one group supports jobs, the other supports environmental protection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Bargaining power: Firms may target areas with a weaker bargaining position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E.g., The </a:t>
            </a:r>
            <a:r>
              <a:rPr lang="en-US" sz="2000" dirty="0" err="1"/>
              <a:t>Cerrell</a:t>
            </a:r>
            <a:r>
              <a:rPr lang="en-US" sz="2000" dirty="0"/>
              <a:t> Report in California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Limitations of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Coasean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Bargaining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703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Evidence from Fracking Lease Negotiations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24E79-334E-B547-786E-274E8956EFF7}"/>
              </a:ext>
            </a:extLst>
          </p:cNvPr>
          <p:cNvSpPr txBox="1"/>
          <p:nvPr/>
        </p:nvSpPr>
        <p:spPr>
          <a:xfrm>
            <a:off x="926091" y="2142592"/>
            <a:ext cx="4412302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hlinkClick r:id="rId4"/>
              </a:rPr>
              <a:t>Timmins and </a:t>
            </a:r>
            <a:r>
              <a:rPr lang="en-US" sz="2000" dirty="0" err="1">
                <a:hlinkClick r:id="rId4"/>
              </a:rPr>
              <a:t>Vessing</a:t>
            </a:r>
            <a:r>
              <a:rPr lang="en-US" sz="2000" dirty="0">
                <a:hlinkClick r:id="rId4"/>
              </a:rPr>
              <a:t> (2022) </a:t>
            </a:r>
            <a:r>
              <a:rPr lang="en-US" sz="2000" dirty="0"/>
              <a:t>ask how private lease negotiations for hydraulic fracturing wells vary with measures of wealth, race, ethnicity, and language.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Failure to negotiate protections in leases leads to increased risk of drilling violations. Suggests a “breakdown of efficient </a:t>
            </a:r>
            <a:r>
              <a:rPr lang="en-US" sz="2000" dirty="0" err="1"/>
              <a:t>Coasian</a:t>
            </a:r>
            <a:r>
              <a:rPr lang="en-US" sz="2000" dirty="0"/>
              <a:t> bargaining.”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D388-92CF-4359-B717-727C7E139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905" y="2262554"/>
            <a:ext cx="6537803" cy="2843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36E2DF-5693-4B1C-9D12-1CA1CD3E8C3B}"/>
              </a:ext>
            </a:extLst>
          </p:cNvPr>
          <p:cNvSpPr/>
          <p:nvPr/>
        </p:nvSpPr>
        <p:spPr>
          <a:xfrm flipH="1">
            <a:off x="7788166" y="4593811"/>
            <a:ext cx="3909848" cy="512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963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39359"/>
            <a:ext cx="10339818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Previously covered some examples in class: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Longer time to return to compliance in SDWA violations.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Steering behaviors and discrimination in the housing market.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More examples: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Zoning practices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Housing covenants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Expulsive urban renewal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4. Discriminatory Policies and Enforcement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446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Discriminatory Zoning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841123" y="2083977"/>
            <a:ext cx="10509754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Zoning practices are rules on the use of land. They establish parking lot requirements, building heights, housing types, etc.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Zoning rules define where polluting facilities can legally operate.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In the US, zoning laws were also used to create and enforce housing segregation.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Redlining practices, encouraged by the Federal Housing Administration, were underwriting criteria for mortgages. Criteria were explicitly based on race and environmental hazards.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32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262336" y="-31642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Redlining in Atlanta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712443" y="2078779"/>
            <a:ext cx="5499171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Redlined areas often correspond to segregated zones with greater minority share and more pollution. 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Minority neighborhoods pay a premium for access to credit or don’t receive it at all.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Less investment led to food deserts, lack of healthcare access, and disinvestment.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Contributed to the race wealth gap.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See “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Mapping Inequality…</a:t>
            </a:r>
            <a:r>
              <a:rPr lang="en-US" sz="2000" dirty="0">
                <a:cs typeface="Calibri Light" panose="020F0302020204030204" pitchFamily="34" charset="0"/>
              </a:rPr>
              <a:t>” for other cities.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C6D63-BA8E-65D6-A685-CA9BB09C2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54" y="0"/>
            <a:ext cx="5383557" cy="6421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279B7-D8E3-B612-5588-02D31B7FF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069" y="4907323"/>
            <a:ext cx="2768642" cy="1513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7735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588320" y="11136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Effects of Redlining 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996791" y="2331697"/>
            <a:ext cx="4442717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Redlining created persistent gaps in air pollution exposure that are still evident today.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Figure displays exposure differentials in 202 redlined cities with population of 45 million.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6E8A42-EFDE-2D37-7649-FDCDD17CB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343" y="540727"/>
            <a:ext cx="5667375" cy="544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EDD0A7-2B8A-C35B-9B24-18C7B31C21F3}"/>
              </a:ext>
            </a:extLst>
          </p:cNvPr>
          <p:cNvSpPr txBox="1"/>
          <p:nvPr/>
        </p:nvSpPr>
        <p:spPr>
          <a:xfrm>
            <a:off x="6429374" y="5942134"/>
            <a:ext cx="55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Lane, Morello-Frosch, Marshall, </a:t>
            </a:r>
            <a:r>
              <a:rPr lang="en-US" dirty="0" err="1">
                <a:hlinkClick r:id="rId5"/>
              </a:rPr>
              <a:t>Apte</a:t>
            </a:r>
            <a:r>
              <a:rPr lang="en-US" dirty="0">
                <a:hlinkClick r:id="rId5"/>
              </a:rPr>
              <a:t> (2022). 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43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0" y="-27915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Housing Covenants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9F865-0124-5FFC-657C-8E0DD37FD238}"/>
              </a:ext>
            </a:extLst>
          </p:cNvPr>
          <p:cNvSpPr txBox="1"/>
          <p:nvPr/>
        </p:nvSpPr>
        <p:spPr>
          <a:xfrm>
            <a:off x="375469" y="2214466"/>
            <a:ext cx="6107393" cy="3446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Housing covenants were house- or neighborhood-level agreements not to </a:t>
            </a:r>
            <a:r>
              <a:rPr lang="en-US" sz="2200">
                <a:cs typeface="Calibri Light" panose="020F0302020204030204" pitchFamily="34" charset="0"/>
              </a:rPr>
              <a:t>sell homes </a:t>
            </a:r>
            <a:r>
              <a:rPr lang="en-US" sz="2200" dirty="0">
                <a:cs typeface="Calibri Light" panose="020F0302020204030204" pitchFamily="34" charset="0"/>
              </a:rPr>
              <a:t>to specific minority groups.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Limited potential for people of color to flee the nuisance to newer homes constructed away from industrial zones.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Lorraine Hansberry and George Bush’s experiences with racial housing covenants.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F32D1C-CACB-4D21-8AD2-20C998C2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51" y="313575"/>
            <a:ext cx="2832651" cy="33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rge W. Bush to fundraise for Colorado GOP Senate candidate Joe O'Dea">
            <a:extLst>
              <a:ext uri="{FF2B5EF4-FFF2-40B4-BE49-F238E27FC236}">
                <a16:creationId xmlns:a16="http://schemas.microsoft.com/office/drawing/2014/main" id="{E4BAB9DB-A401-4B37-A14B-6A187558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79" y="3754483"/>
            <a:ext cx="3669365" cy="244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289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129687" y="-10331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Long-term 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9F865-0124-5FFC-657C-8E0DD37FD238}"/>
              </a:ext>
            </a:extLst>
          </p:cNvPr>
          <p:cNvSpPr txBox="1"/>
          <p:nvPr/>
        </p:nvSpPr>
        <p:spPr>
          <a:xfrm>
            <a:off x="469254" y="2230322"/>
            <a:ext cx="6822500" cy="41419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Using 120,000 properties in Minnesota, </a:t>
            </a:r>
            <a:r>
              <a:rPr lang="en-US" sz="2400" dirty="0" err="1">
                <a:cs typeface="Calibri Light" panose="020F0302020204030204" pitchFamily="34" charset="0"/>
                <a:hlinkClick r:id="rId4"/>
              </a:rPr>
              <a:t>Sood</a:t>
            </a:r>
            <a:r>
              <a:rPr lang="en-US" sz="2400" dirty="0">
                <a:cs typeface="Calibri Light" panose="020F0302020204030204" pitchFamily="34" charset="0"/>
                <a:hlinkClick r:id="rId4"/>
              </a:rPr>
              <a:t> et al. (2021)</a:t>
            </a:r>
            <a:r>
              <a:rPr lang="en-US" sz="2400" dirty="0">
                <a:cs typeface="Calibri Light" panose="020F0302020204030204" pitchFamily="34" charset="0"/>
              </a:rPr>
              <a:t> find that: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Covenanted houses in 1948 have 3.4% higher </a:t>
            </a:r>
            <a:r>
              <a:rPr lang="en-US" sz="2400" b="1" i="1" dirty="0">
                <a:solidFill>
                  <a:srgbClr val="0070C0"/>
                </a:solidFill>
                <a:cs typeface="Calibri Light" panose="020F0302020204030204" pitchFamily="34" charset="0"/>
              </a:rPr>
              <a:t>present</a:t>
            </a:r>
            <a:r>
              <a:rPr lang="en-US" sz="2400" dirty="0">
                <a:cs typeface="Calibri Light" panose="020F0302020204030204" pitchFamily="34" charset="0"/>
              </a:rPr>
              <a:t> values.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Census blocks with 1% increase in covenanted homes in a census block reduces current % Black by 14% and Black homeownership by 19%.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65422-9207-1C8F-A628-D7EB938E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363" y="1400175"/>
            <a:ext cx="4171950" cy="497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FDBA5-D0E9-5F7C-4284-0F277289D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3538" y="1899301"/>
            <a:ext cx="1628775" cy="8504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03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74398" y="1912317"/>
            <a:ext cx="4789969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After considering 90 potential landfill sites, NC narrowed down to two locations: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Public landfill in Chatham County (26% Black, 7% below FPL).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Already a landfill. Clay-lined.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Privately-owned land on recently foreclosed property in Warren County (60% Black, 25% below FPL).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No city council or mayor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Shallow groundwater and permeable soils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F1694A-AA64-6737-0F9C-3E2D6753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60" y="1720312"/>
            <a:ext cx="6166012" cy="41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5716060" y="5823388"/>
            <a:ext cx="616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Protesters attempting to block delivery of PCB waste to the Warren County, NC landfill in 1982 (</a:t>
            </a:r>
            <a:r>
              <a:rPr lang="en-US" sz="1600" dirty="0">
                <a:hlinkClick r:id="rId5"/>
              </a:rPr>
              <a:t>Source</a:t>
            </a:r>
            <a:r>
              <a:rPr lang="en-US" sz="1600" dirty="0"/>
              <a:t>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575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Expulsive Urban Renewal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89206-3BCA-B083-671E-70A19B249CF6}"/>
              </a:ext>
            </a:extLst>
          </p:cNvPr>
          <p:cNvSpPr txBox="1"/>
          <p:nvPr/>
        </p:nvSpPr>
        <p:spPr>
          <a:xfrm>
            <a:off x="2231149" y="1991727"/>
            <a:ext cx="7561055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Eminent domain takes private property for public use in exchange for just compensation.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Eminent domain, urban renewal, and urban planning differentially target properties inhabited by people of color.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Of 2,500 cases of eminent domain in 992 cities from 1949 to 1973, one million people were displaced and two thirds were Black (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Fullilove, 2015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In combination with zoning, redlining, housing covenants, and hysteresis, limits options for escaping pollution. </a:t>
            </a:r>
          </a:p>
          <a:p>
            <a:pPr lvl="1"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360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48357" y="1810146"/>
            <a:ext cx="5424904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cs typeface="Calibri Light" panose="020F0302020204030204" pitchFamily="34" charset="0"/>
              </a:rPr>
              <a:t>fetal origins hypothesis </a:t>
            </a:r>
            <a:r>
              <a:rPr lang="en-US" sz="2400" dirty="0">
                <a:cs typeface="Calibri Light" panose="020F0302020204030204" pitchFamily="34" charset="0"/>
              </a:rPr>
              <a:t>suggests that pollution exposure in utero has lifelong effects on physical health, educational attainment, and income.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4"/>
              </a:rPr>
              <a:t>Almond and Currie, “Killing me Softly: The Fetal Origins Hypothesis” (2011) </a:t>
            </a:r>
            <a:r>
              <a:rPr lang="en-US" sz="2400" dirty="0">
                <a:cs typeface="Calibri Light" panose="020F0302020204030204" pitchFamily="34" charset="0"/>
              </a:rPr>
              <a:t> overview.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5"/>
              </a:rPr>
              <a:t>Follow-up in 2018</a:t>
            </a:r>
            <a:r>
              <a:rPr lang="en-US" sz="2400" dirty="0">
                <a:cs typeface="Calibri Light" panose="020F0302020204030204" pitchFamily="34" charset="0"/>
              </a:rPr>
              <a:t> with more evidence.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448357" y="-232922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5. Intergenerational Transmission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7062239-1F7A-4E8F-9B1D-C983A8ACC619}"/>
              </a:ext>
            </a:extLst>
          </p:cNvPr>
          <p:cNvSpPr/>
          <p:nvPr/>
        </p:nvSpPr>
        <p:spPr>
          <a:xfrm>
            <a:off x="7526215" y="2555631"/>
            <a:ext cx="3493477" cy="2813538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7E4C96-2C2D-4B96-89F4-31521109BB60}"/>
              </a:ext>
            </a:extLst>
          </p:cNvPr>
          <p:cNvCxnSpPr/>
          <p:nvPr/>
        </p:nvCxnSpPr>
        <p:spPr>
          <a:xfrm>
            <a:off x="9624551" y="2790092"/>
            <a:ext cx="1277911" cy="20515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7FED4C-14FB-424E-A2B8-4A55ED675B10}"/>
              </a:ext>
            </a:extLst>
          </p:cNvPr>
          <p:cNvCxnSpPr>
            <a:cxnSpLocks/>
          </p:cNvCxnSpPr>
          <p:nvPr/>
        </p:nvCxnSpPr>
        <p:spPr>
          <a:xfrm flipH="1">
            <a:off x="7655169" y="5600125"/>
            <a:ext cx="324729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AFBBA5-9BBA-41CB-A592-7406F646DAAF}"/>
              </a:ext>
            </a:extLst>
          </p:cNvPr>
          <p:cNvCxnSpPr>
            <a:cxnSpLocks/>
          </p:cNvCxnSpPr>
          <p:nvPr/>
        </p:nvCxnSpPr>
        <p:spPr>
          <a:xfrm flipV="1">
            <a:off x="7373815" y="2727368"/>
            <a:ext cx="1512277" cy="247006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8842F3-6B83-41E7-894F-A7CD40695FFE}"/>
              </a:ext>
            </a:extLst>
          </p:cNvPr>
          <p:cNvSpPr txBox="1"/>
          <p:nvPr/>
        </p:nvSpPr>
        <p:spPr>
          <a:xfrm>
            <a:off x="11019692" y="5111262"/>
            <a:ext cx="104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Tiebout</a:t>
            </a:r>
            <a:r>
              <a:rPr lang="en-US" dirty="0"/>
              <a:t> Sorting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CFB14D-C7F1-4C8A-B6F3-A94FB4321836}"/>
              </a:ext>
            </a:extLst>
          </p:cNvPr>
          <p:cNvSpPr txBox="1"/>
          <p:nvPr/>
        </p:nvSpPr>
        <p:spPr>
          <a:xfrm>
            <a:off x="8783420" y="1588880"/>
            <a:ext cx="16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Health, Education,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C27E9-2C46-4E7F-A605-EFAB403E6AEF}"/>
              </a:ext>
            </a:extLst>
          </p:cNvPr>
          <p:cNvSpPr txBox="1"/>
          <p:nvPr/>
        </p:nvSpPr>
        <p:spPr>
          <a:xfrm>
            <a:off x="5972907" y="5101716"/>
            <a:ext cx="16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Fetal Environmental Health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83B0C-6AD2-42D3-BEE0-DD983636BBE1}"/>
              </a:ext>
            </a:extLst>
          </p:cNvPr>
          <p:cNvSpPr txBox="1"/>
          <p:nvPr/>
        </p:nvSpPr>
        <p:spPr>
          <a:xfrm>
            <a:off x="8771791" y="5600125"/>
            <a:ext cx="145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Pollution Exposure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972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050545"/>
            <a:ext cx="10339818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From an economics and EJ perspective, important to disentangle causes to determine policy implications, but often current causes are not easily separable from past causes.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Even with good causal inference, equity/efficiency trade-offs often remain: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Differential sorting might imply economic efficiency if equal access and no discrimination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Environmental gentrification, red-lining, housing covenants, steering, and hysteresis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Differential siting might imply economic efficiency if meaningful community involvement and fair negotiations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Internal colonialism, firm enticement and manipulation, bargaining power, and coordination problem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Concluding Remarks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873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-269435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718236" y="2046183"/>
            <a:ext cx="10755528" cy="3416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alibri Light" panose="020F0302020204030204" pitchFamily="34" charset="0"/>
              </a:rPr>
              <a:t>On Wednesday we will cover how EPA conducts EJ analyses and walk through some examples. Then we will discuss your readings.  </a:t>
            </a:r>
          </a:p>
          <a:p>
            <a:endParaRPr lang="en-US" sz="24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Readings for Wednesday: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4"/>
              </a:rPr>
              <a:t>Hernandez-Cortes and Meng (2020) </a:t>
            </a:r>
            <a:endParaRPr lang="en-US" sz="2400" dirty="0">
              <a:cs typeface="Calibri Light" panose="020F03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(</a:t>
            </a:r>
            <a:r>
              <a:rPr lang="en-US" sz="2400" i="1" dirty="0">
                <a:cs typeface="Calibri Light" panose="020F0302020204030204" pitchFamily="34" charset="0"/>
              </a:rPr>
              <a:t>optional</a:t>
            </a:r>
            <a:r>
              <a:rPr lang="en-US" sz="2400" dirty="0">
                <a:cs typeface="Calibri Light" panose="020F0302020204030204" pitchFamily="34" charset="0"/>
              </a:rPr>
              <a:t>) </a:t>
            </a:r>
            <a:r>
              <a:rPr lang="en-US" sz="2400" dirty="0">
                <a:cs typeface="Calibri Light" panose="020F0302020204030204" pitchFamily="34" charset="0"/>
                <a:hlinkClick r:id="rId5"/>
              </a:rPr>
              <a:t>Chapter 14 of ELG Steam Electric BCA </a:t>
            </a:r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15783" y="1720312"/>
            <a:ext cx="5200277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NC chose the Warren site. Multiple lawsuits, including by the NAACP, did not prevent the landfill creation moving forward.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In 1982, as trucks began to fill the Warren landfill with PCB wastes, local groups protested. 500 people were arrested, including Walter Fauntroy of the US House of Representatives and a leader of the United Church of Christ.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Landfill went ahead as planned.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F1694A-AA64-6737-0F9C-3E2D6753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60" y="1720312"/>
            <a:ext cx="6166012" cy="41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5716060" y="5823388"/>
            <a:ext cx="616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Protesters attempting to block delivery of PCB waste to the Warren County, NC landfill in 1982 (</a:t>
            </a:r>
            <a:r>
              <a:rPr lang="en-US" sz="1600" dirty="0">
                <a:hlinkClick r:id="rId5"/>
              </a:rPr>
              <a:t>Source</a:t>
            </a:r>
            <a:r>
              <a:rPr lang="en-US" sz="1600" dirty="0"/>
              <a:t>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88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2147574"/>
            <a:ext cx="5161117" cy="42216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Two landmark studies followed: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4"/>
              </a:rPr>
              <a:t>Siting of Hazardous Waste Landfills and their Correlation with Racial and Economic Status of Surrounding Communities </a:t>
            </a:r>
            <a:r>
              <a:rPr lang="en-US" sz="2000" dirty="0"/>
              <a:t>by the General Accounting Office (1983)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5"/>
              </a:rPr>
              <a:t>Toxic Wastes and Race</a:t>
            </a:r>
            <a:r>
              <a:rPr lang="en-US" sz="2000" dirty="0"/>
              <a:t> by the Commission for Racial Justice of the United Church of Christ (1987).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0CFD9-94A2-6E35-5025-1211D5018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2834420"/>
            <a:ext cx="6515100" cy="2314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D63CEB-2FDD-9ACE-EFFE-29FB02E5FA9A}"/>
              </a:ext>
            </a:extLst>
          </p:cNvPr>
          <p:cNvSpPr/>
          <p:nvPr/>
        </p:nvSpPr>
        <p:spPr>
          <a:xfrm>
            <a:off x="5814646" y="3528646"/>
            <a:ext cx="6295292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0D31A0-70BF-2D87-2825-7A7BD8DEEF67}"/>
              </a:ext>
            </a:extLst>
          </p:cNvPr>
          <p:cNvCxnSpPr>
            <a:endCxn id="6" idx="1"/>
          </p:cNvCxnSpPr>
          <p:nvPr/>
        </p:nvCxnSpPr>
        <p:spPr>
          <a:xfrm flipV="1">
            <a:off x="5064369" y="3991708"/>
            <a:ext cx="612531" cy="7561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3647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1784159"/>
            <a:ext cx="5849849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In 1991, the UCC’s Commission for Racial Justice held the First National People of Color Environmental Leadership Summit.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dirty="0">
                <a:hlinkClick r:id="rId4"/>
              </a:rPr>
              <a:t>17 Principles of Environmental Justice</a:t>
            </a:r>
            <a:r>
              <a:rPr lang="en-US" sz="2000" dirty="0"/>
              <a:t>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 Broad Coalition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7C0C3-53A4-A511-B581-A99B022C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843" y="3493477"/>
            <a:ext cx="3781425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D3B76F-C40B-BAA1-8F6A-F92F1DD76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041" y="1784159"/>
            <a:ext cx="5448300" cy="4200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71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2829804"/>
            <a:ext cx="5873295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hlinkClick r:id="rId4"/>
              </a:rPr>
              <a:t>Executive Order 12898 </a:t>
            </a:r>
            <a:r>
              <a:rPr lang="en-US" sz="2000" dirty="0"/>
              <a:t>signed in 1994.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Directs all federal agencies to identify and address disproportionately high and adverse effects of their policies on </a:t>
            </a:r>
            <a:r>
              <a:rPr lang="en-US" sz="2000" b="1" dirty="0">
                <a:solidFill>
                  <a:srgbClr val="0070C0"/>
                </a:solidFill>
              </a:rPr>
              <a:t>minority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low-income</a:t>
            </a:r>
            <a:r>
              <a:rPr lang="en-US" sz="2000" dirty="0"/>
              <a:t> populations. </a:t>
            </a:r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The Movement Gains Support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D0569-A461-7E9B-A4DD-06F4FBA6C777}"/>
              </a:ext>
            </a:extLst>
          </p:cNvPr>
          <p:cNvSpPr txBox="1"/>
          <p:nvPr/>
        </p:nvSpPr>
        <p:spPr>
          <a:xfrm>
            <a:off x="8194431" y="6020544"/>
            <a:ext cx="399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Clinton signing EO 12898 (</a:t>
            </a:r>
            <a:r>
              <a:rPr lang="en-US" dirty="0">
                <a:hlinkClick r:id="rId5"/>
              </a:rPr>
              <a:t>source</a:t>
            </a:r>
            <a:r>
              <a:rPr lang="en-US" dirty="0"/>
              <a:t>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4DD3F-AE07-5830-39D1-FD753B23B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681" y="2011252"/>
            <a:ext cx="5353643" cy="4009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78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35502</TotalTime>
  <Words>2825</Words>
  <Application>Microsoft Office PowerPoint</Application>
  <PresentationFormat>Widescreen</PresentationFormat>
  <Paragraphs>320</Paragraphs>
  <Slides>53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Wingdings</vt:lpstr>
      <vt:lpstr>Presentation</vt:lpstr>
      <vt:lpstr>PowerPoint Presentation</vt:lpstr>
      <vt:lpstr>PowerPoint Presentation</vt:lpstr>
      <vt:lpstr>Part 1: Environmental Justice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Office of Environmental Justice Definition</vt:lpstr>
      <vt:lpstr>Office of Environmental Justice Definition</vt:lpstr>
      <vt:lpstr>PowerPoint Presentation</vt:lpstr>
      <vt:lpstr>PowerPoint Presentation</vt:lpstr>
      <vt:lpstr>PowerPoint Presentation</vt:lpstr>
      <vt:lpstr>PowerPoint Presentation</vt:lpstr>
      <vt:lpstr>Part 2: Analytic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Sources of Environmental Inequality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Austin, Wes</cp:lastModifiedBy>
  <cp:revision>871</cp:revision>
  <dcterms:created xsi:type="dcterms:W3CDTF">2018-08-24T16:58:07Z</dcterms:created>
  <dcterms:modified xsi:type="dcterms:W3CDTF">2022-11-14T20:54:54Z</dcterms:modified>
</cp:coreProperties>
</file>